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71" r:id="rId4"/>
    <p:sldId id="281" r:id="rId5"/>
    <p:sldId id="282" r:id="rId6"/>
    <p:sldId id="28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2" r:id="rId15"/>
    <p:sldId id="290" r:id="rId16"/>
    <p:sldId id="291" r:id="rId17"/>
    <p:sldId id="273" r:id="rId18"/>
    <p:sldId id="293" r:id="rId19"/>
    <p:sldId id="294" r:id="rId20"/>
    <p:sldId id="295" r:id="rId21"/>
    <p:sldId id="296" r:id="rId22"/>
    <p:sldId id="298" r:id="rId23"/>
    <p:sldId id="297" r:id="rId24"/>
    <p:sldId id="299" r:id="rId25"/>
    <p:sldId id="300" r:id="rId26"/>
    <p:sldId id="301" r:id="rId27"/>
    <p:sldId id="302" r:id="rId28"/>
    <p:sldId id="303" r:id="rId29"/>
    <p:sldId id="274" r:id="rId30"/>
    <p:sldId id="304" r:id="rId31"/>
    <p:sldId id="305" r:id="rId32"/>
    <p:sldId id="306" r:id="rId33"/>
    <p:sldId id="307" r:id="rId34"/>
    <p:sldId id="308" r:id="rId35"/>
    <p:sldId id="275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276" r:id="rId52"/>
    <p:sldId id="325" r:id="rId53"/>
    <p:sldId id="324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277" r:id="rId69"/>
    <p:sldId id="340" r:id="rId70"/>
    <p:sldId id="341" r:id="rId71"/>
    <p:sldId id="343" r:id="rId72"/>
    <p:sldId id="342" r:id="rId73"/>
    <p:sldId id="344" r:id="rId74"/>
    <p:sldId id="345" r:id="rId75"/>
    <p:sldId id="346" r:id="rId76"/>
    <p:sldId id="347" r:id="rId77"/>
    <p:sldId id="348" r:id="rId78"/>
    <p:sldId id="349" r:id="rId79"/>
    <p:sldId id="351" r:id="rId80"/>
    <p:sldId id="352" r:id="rId81"/>
    <p:sldId id="353" r:id="rId82"/>
    <p:sldId id="354" r:id="rId83"/>
    <p:sldId id="350" r:id="rId84"/>
    <p:sldId id="278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279" r:id="rId104"/>
    <p:sldId id="373" r:id="rId105"/>
    <p:sldId id="374" r:id="rId106"/>
    <p:sldId id="375" r:id="rId107"/>
    <p:sldId id="376" r:id="rId108"/>
    <p:sldId id="378" r:id="rId109"/>
    <p:sldId id="377" r:id="rId110"/>
    <p:sldId id="272" r:id="rId11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D9FFF9-4EF1-4054-8FE0-EC55AF341F15}">
          <p14:sldIdLst>
            <p14:sldId id="256"/>
            <p14:sldId id="267"/>
          </p14:sldIdLst>
        </p14:section>
        <p14:section name="what is javascript" id="{780C041C-5845-6849-BBBC-9F148DBFABA4}">
          <p14:sldIdLst>
            <p14:sldId id="271"/>
            <p14:sldId id="281"/>
            <p14:sldId id="282"/>
            <p14:sldId id="280"/>
            <p14:sldId id="283"/>
            <p14:sldId id="284"/>
            <p14:sldId id="285"/>
            <p14:sldId id="286"/>
            <p14:sldId id="287"/>
            <p14:sldId id="288"/>
            <p14:sldId id="289"/>
            <p14:sldId id="292"/>
            <p14:sldId id="290"/>
            <p14:sldId id="291"/>
          </p14:sldIdLst>
        </p14:section>
        <p14:section name="Javascript Design Principles" id="{24D8B4FB-672C-D847-9EFD-F6AB9897299B}">
          <p14:sldIdLst>
            <p14:sldId id="273"/>
            <p14:sldId id="293"/>
            <p14:sldId id="294"/>
            <p14:sldId id="295"/>
            <p14:sldId id="296"/>
            <p14:sldId id="298"/>
            <p14:sldId id="297"/>
            <p14:sldId id="299"/>
            <p14:sldId id="300"/>
            <p14:sldId id="301"/>
            <p14:sldId id="302"/>
            <p14:sldId id="303"/>
          </p14:sldIdLst>
        </p14:section>
        <p14:section name="Where Does Javascript GO?" id="{5AF1C83A-5D4B-4440-A730-C55AFE3DF343}">
          <p14:sldIdLst>
            <p14:sldId id="274"/>
            <p14:sldId id="304"/>
            <p14:sldId id="305"/>
            <p14:sldId id="306"/>
            <p14:sldId id="307"/>
            <p14:sldId id="308"/>
          </p14:sldIdLst>
        </p14:section>
        <p14:section name="Syntax" id="{013B146C-750E-174D-AC0F-ABF3EBA5F981}">
          <p14:sldIdLst>
            <p14:sldId id="275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Javascript Objects" id="{21F6A69B-4598-3040-AC91-83BC1BC76767}">
          <p14:sldIdLst>
            <p14:sldId id="276"/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The Document Object Model (DOM)" id="{DB95D4C9-86D2-5C4A-8983-EA2AA207891B}">
          <p14:sldIdLst>
            <p14:sldId id="277"/>
            <p14:sldId id="340"/>
            <p14:sldId id="341"/>
            <p14:sldId id="343"/>
            <p14:sldId id="342"/>
            <p14:sldId id="344"/>
            <p14:sldId id="345"/>
            <p14:sldId id="346"/>
            <p14:sldId id="347"/>
            <p14:sldId id="348"/>
            <p14:sldId id="349"/>
            <p14:sldId id="351"/>
            <p14:sldId id="352"/>
            <p14:sldId id="353"/>
            <p14:sldId id="354"/>
            <p14:sldId id="350"/>
          </p14:sldIdLst>
        </p14:section>
        <p14:section name="JavaScript Events" id="{81055673-E94B-1247-B097-A61A0948D153}">
          <p14:sldIdLst>
            <p14:sldId id="278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Forms" id="{E6690A94-8429-C647-8980-717F52369524}">
          <p14:sldIdLst>
            <p14:sldId id="279"/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What you Learned" id="{9095206F-FCC5-1444-B6D9-F159AEA57B8A}">
          <p14:sldIdLst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9598" autoAdjust="0"/>
  </p:normalViewPr>
  <p:slideViewPr>
    <p:cSldViewPr showGuides="1">
      <p:cViewPr>
        <p:scale>
          <a:sx n="94" d="100"/>
          <a:sy n="94" d="100"/>
        </p:scale>
        <p:origin x="-936" y="-72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JavaScript</a:t>
            </a:r>
            <a:r>
              <a:rPr lang="en-US" dirty="0"/>
              <a:t>: Client-Side Scripting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</a:t>
            </a:r>
            <a:r>
              <a:rPr lang="en-US" sz="3600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Client-Side Applets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applets are written </a:t>
            </a:r>
            <a:r>
              <a:rPr lang="en-US" dirty="0" smtClean="0"/>
              <a:t>in and </a:t>
            </a:r>
            <a:r>
              <a:rPr lang="en-US" dirty="0"/>
              <a:t>are </a:t>
            </a:r>
            <a:r>
              <a:rPr lang="en-US" dirty="0" smtClean="0"/>
              <a:t>separate objects included </a:t>
            </a:r>
            <a:r>
              <a:rPr lang="en-US" dirty="0"/>
              <a:t>within an HTML document via the &lt;applet&gt; </a:t>
            </a:r>
            <a:r>
              <a:rPr lang="en-US" dirty="0" smtClean="0"/>
              <a:t>tag</a:t>
            </a:r>
            <a:endParaRPr lang="en-US" dirty="0"/>
          </a:p>
          <a:p>
            <a:pPr marL="804863" lvl="1" indent="-342900">
              <a:buFont typeface="Arial"/>
              <a:buChar char="•"/>
            </a:pPr>
            <a:endParaRPr lang="en-US" dirty="0" smtClean="0"/>
          </a:p>
          <a:p>
            <a:pPr marL="804863" lvl="1" indent="-342900">
              <a:buFont typeface="Arial"/>
              <a:buChar char="•"/>
            </a:pPr>
            <a:endParaRPr lang="en-US" dirty="0"/>
          </a:p>
          <a:p>
            <a:pPr marL="804863" lvl="1" indent="-342900">
              <a:buFont typeface="Arial"/>
              <a:buChar char="•"/>
            </a:pPr>
            <a:endParaRPr lang="en-US" dirty="0" smtClean="0"/>
          </a:p>
          <a:p>
            <a:pPr lvl="1" indent="0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Java Applets</a:t>
            </a:r>
            <a:endParaRPr lang="en-US" dirty="0"/>
          </a:p>
        </p:txBody>
      </p:sp>
      <p:pic>
        <p:nvPicPr>
          <p:cNvPr id="6" name="Picture 5" descr="4071506003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54332"/>
            <a:ext cx="6324600" cy="403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45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Screen Shot 2014-02-05 at 10.10.1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090" b="-720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50080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Frame events </a:t>
            </a:r>
            <a:r>
              <a:rPr lang="en-US" dirty="0" smtClean="0"/>
              <a:t>are </a:t>
            </a:r>
            <a:r>
              <a:rPr lang="en-US" dirty="0"/>
              <a:t>the events related to the browser frame that </a:t>
            </a:r>
            <a:r>
              <a:rPr lang="en-US" dirty="0" smtClean="0"/>
              <a:t>contains your </a:t>
            </a:r>
            <a:r>
              <a:rPr lang="en-US" dirty="0"/>
              <a:t>web page</a:t>
            </a:r>
            <a:r>
              <a:rPr lang="en-US" dirty="0" smtClean="0"/>
              <a:t>.</a:t>
            </a:r>
          </a:p>
          <a:p>
            <a:r>
              <a:rPr lang="en-US" dirty="0"/>
              <a:t>The most important event is the </a:t>
            </a:r>
            <a:r>
              <a:rPr lang="en-US" b="1" dirty="0" err="1"/>
              <a:t>onload</a:t>
            </a:r>
            <a:r>
              <a:rPr lang="en-US" dirty="0"/>
              <a:t> event, which tells </a:t>
            </a:r>
            <a:r>
              <a:rPr lang="en-US" dirty="0" smtClean="0"/>
              <a:t>us an </a:t>
            </a:r>
            <a:r>
              <a:rPr lang="en-US" dirty="0"/>
              <a:t>object is loaded and therefore ready to work with</a:t>
            </a:r>
            <a:r>
              <a:rPr lang="en-US" dirty="0" smtClean="0"/>
              <a:t>.</a:t>
            </a:r>
            <a:r>
              <a:rPr lang="en-US" dirty="0"/>
              <a:t> If the code attempts to </a:t>
            </a:r>
            <a:r>
              <a:rPr lang="en-US" dirty="0" smtClean="0"/>
              <a:t>set up </a:t>
            </a:r>
            <a:r>
              <a:rPr lang="en-US" dirty="0"/>
              <a:t>a listener on this not-yet-loaded &lt;div&gt;, then an error will be triggered</a:t>
            </a:r>
            <a:r>
              <a:rPr lang="en-US" dirty="0" smtClean="0"/>
              <a:t>.</a:t>
            </a:r>
          </a:p>
          <a:p>
            <a:r>
              <a:rPr lang="en-US" dirty="0" err="1"/>
              <a:t>window</a:t>
            </a:r>
            <a:r>
              <a:rPr lang="en-US" dirty="0" err="1">
                <a:solidFill>
                  <a:schemeClr val="accent2"/>
                </a:solidFill>
              </a:rPr>
              <a:t>.onload</a:t>
            </a:r>
            <a:r>
              <a:rPr lang="en-US" dirty="0"/>
              <a:t>= function(){</a:t>
            </a:r>
          </a:p>
          <a:p>
            <a:r>
              <a:rPr lang="en-US" i="1" dirty="0" smtClean="0"/>
              <a:t>	</a:t>
            </a:r>
            <a:r>
              <a:rPr lang="en-US" i="1" dirty="0" smtClean="0">
                <a:solidFill>
                  <a:schemeClr val="accent1"/>
                </a:solidFill>
              </a:rPr>
              <a:t>/</a:t>
            </a:r>
            <a:r>
              <a:rPr lang="en-US" i="1" dirty="0">
                <a:solidFill>
                  <a:schemeClr val="accent1"/>
                </a:solidFill>
              </a:rPr>
              <a:t>/all JavaScript initialization here.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72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Table of frame events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66800" y="1676400"/>
          <a:ext cx="6324600" cy="36575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72438"/>
                <a:gridCol w="4952162"/>
              </a:tblGrid>
              <a:tr h="55937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/>
                        <a:t>Event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/>
                        <a:t>Description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637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 dirty="0" err="1"/>
                        <a:t>onabort</a:t>
                      </a:r>
                      <a:endParaRPr lang="en-CA" sz="12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An object was stopped from loading</a:t>
                      </a:r>
                      <a:endParaRPr lang="en-CA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637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onerror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 dirty="0"/>
                        <a:t>An object or image did not properly load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637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onload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 dirty="0"/>
                        <a:t>When a document or object has been loaded 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637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onresize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 dirty="0"/>
                        <a:t>The document view was resized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637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onscroll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 dirty="0"/>
                        <a:t>The document view was scrolled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637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onunload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 dirty="0"/>
                        <a:t>The document has unloaded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76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8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4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smtClean="0"/>
              <a:t>code to </a:t>
            </a:r>
            <a:r>
              <a:rPr lang="en-US" dirty="0" err="1"/>
              <a:t>prevalidate</a:t>
            </a:r>
            <a:r>
              <a:rPr lang="en-US" dirty="0"/>
              <a:t> forms on the client side will reduce the number of incorrect submissions</a:t>
            </a:r>
            <a:r>
              <a:rPr lang="en-US" dirty="0" smtClean="0"/>
              <a:t>, thereby </a:t>
            </a:r>
            <a:r>
              <a:rPr lang="en-US" dirty="0"/>
              <a:t>reducing server load</a:t>
            </a:r>
            <a:r>
              <a:rPr lang="en-US" dirty="0" smtClean="0"/>
              <a:t>.</a:t>
            </a:r>
          </a:p>
          <a:p>
            <a:r>
              <a:rPr lang="en-US" dirty="0"/>
              <a:t>There are a number of common validation activities including email validation</a:t>
            </a:r>
            <a:r>
              <a:rPr lang="en-US" dirty="0" smtClean="0"/>
              <a:t>, number </a:t>
            </a:r>
            <a:r>
              <a:rPr lang="en-US" dirty="0"/>
              <a:t>validation, and data validation.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mean pre-validating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9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Empty field</a:t>
            </a:r>
            <a:endParaRPr lang="en-US" dirty="0"/>
          </a:p>
        </p:txBody>
      </p:sp>
      <p:pic>
        <p:nvPicPr>
          <p:cNvPr id="6" name="Content Placeholder 5" descr="Screen Shot 2014-02-05 at 10.13.2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229" b="-48229"/>
          <a:stretch>
            <a:fillRect/>
          </a:stretch>
        </p:blipFill>
        <p:spPr>
          <a:xfrm>
            <a:off x="914400" y="457200"/>
            <a:ext cx="6400800" cy="4525963"/>
          </a:xfrm>
        </p:spPr>
      </p:pic>
    </p:spTree>
    <p:extLst>
      <p:ext uri="{BB962C8B-B14F-4D97-AF65-F5344CB8AC3E}">
        <p14:creationId xmlns:p14="http://schemas.microsoft.com/office/powerpoint/2010/main" val="36938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Empty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ensure a checkbox is ticked, use code like </a:t>
            </a:r>
            <a:r>
              <a:rPr lang="en-US" dirty="0" smtClean="0"/>
              <a:t>that below</a:t>
            </a:r>
            <a:r>
              <a:rPr lang="en-US" dirty="0"/>
              <a:t>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inputField</a:t>
            </a:r>
            <a:r>
              <a:rPr lang="en-US" dirty="0"/>
              <a:t>=</a:t>
            </a:r>
            <a:r>
              <a:rPr lang="en-US" dirty="0" err="1"/>
              <a:t>document.getElementByID</a:t>
            </a:r>
            <a:r>
              <a:rPr lang="en-US" dirty="0"/>
              <a:t>("license");</a:t>
            </a:r>
          </a:p>
          <a:p>
            <a:r>
              <a:rPr lang="en-US" dirty="0"/>
              <a:t>if (</a:t>
            </a:r>
            <a:r>
              <a:rPr lang="en-US" dirty="0" err="1"/>
              <a:t>inputField.type</a:t>
            </a:r>
            <a:r>
              <a:rPr lang="en-US" dirty="0"/>
              <a:t>=="checkbox"){</a:t>
            </a:r>
          </a:p>
          <a:p>
            <a:r>
              <a:rPr lang="en-US" dirty="0" smtClean="0"/>
              <a:t>	if </a:t>
            </a:r>
            <a:r>
              <a:rPr lang="en-US" dirty="0"/>
              <a:t>(</a:t>
            </a:r>
            <a:r>
              <a:rPr lang="en-US" dirty="0" err="1"/>
              <a:t>inputField.checked</a:t>
            </a:r>
            <a:r>
              <a:rPr lang="en-US" dirty="0"/>
              <a:t>)</a:t>
            </a:r>
          </a:p>
          <a:p>
            <a:r>
              <a:rPr lang="en-US" i="1" dirty="0" smtClean="0"/>
              <a:t>		</a:t>
            </a:r>
            <a:r>
              <a:rPr lang="en-US" i="1" dirty="0" smtClean="0">
                <a:solidFill>
                  <a:schemeClr val="accent1"/>
                </a:solidFill>
              </a:rPr>
              <a:t>/</a:t>
            </a:r>
            <a:r>
              <a:rPr lang="en-US" i="1" dirty="0">
                <a:solidFill>
                  <a:schemeClr val="accent1"/>
                </a:solidFill>
              </a:rPr>
              <a:t>/Now we know the box is </a:t>
            </a:r>
            <a:r>
              <a:rPr lang="en-US" i="1" dirty="0" smtClean="0">
                <a:solidFill>
                  <a:schemeClr val="accent1"/>
                </a:solidFill>
              </a:rPr>
              <a:t>checked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0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Number Validation</a:t>
            </a:r>
            <a:endParaRPr lang="en-US" dirty="0"/>
          </a:p>
        </p:txBody>
      </p:sp>
      <p:pic>
        <p:nvPicPr>
          <p:cNvPr id="6" name="Content Placeholder 5" descr="Screen Shot 2014-02-05 at 10.14.52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512" b="-147512"/>
          <a:stretch>
            <a:fillRect/>
          </a:stretch>
        </p:blipFill>
        <p:spPr>
          <a:xfrm>
            <a:off x="1219200" y="1219200"/>
            <a:ext cx="6400800" cy="4525963"/>
          </a:xfrm>
        </p:spPr>
      </p:pic>
    </p:spTree>
    <p:extLst>
      <p:ext uri="{BB962C8B-B14F-4D97-AF65-F5344CB8AC3E}">
        <p14:creationId xmlns:p14="http://schemas.microsoft.com/office/powerpoint/2010/main" val="132172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to come in Chapter 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validation </a:t>
            </a:r>
            <a:r>
              <a:rPr lang="en-US" dirty="0"/>
              <a:t>u</a:t>
            </a:r>
            <a:r>
              <a:rPr lang="en-US" dirty="0" smtClean="0"/>
              <a:t>ses regular expressions, covered in Chapter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/>
          <a:lstStyle/>
          <a:p>
            <a:r>
              <a:rPr lang="en-US" dirty="0"/>
              <a:t>Submitting a form using JavaScript requires having a node variable for the </a:t>
            </a:r>
            <a:r>
              <a:rPr lang="en-US" dirty="0" smtClean="0"/>
              <a:t>form element</a:t>
            </a:r>
            <a:r>
              <a:rPr lang="en-US" dirty="0"/>
              <a:t>. Once the variable, say, </a:t>
            </a:r>
            <a:r>
              <a:rPr lang="en-US" dirty="0" err="1"/>
              <a:t>formExample</a:t>
            </a:r>
            <a:r>
              <a:rPr lang="en-US" dirty="0"/>
              <a:t> is acquired, one can simply call </a:t>
            </a:r>
            <a:r>
              <a:rPr lang="en-US" dirty="0" smtClean="0"/>
              <a:t>the submit</a:t>
            </a:r>
            <a:r>
              <a:rPr lang="en-US" dirty="0"/>
              <a:t>() method: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formExample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document.getElementById</a:t>
            </a:r>
            <a:r>
              <a:rPr lang="en-US" dirty="0"/>
              <a:t>("</a:t>
            </a:r>
            <a:r>
              <a:rPr lang="en-US" dirty="0" err="1"/>
              <a:t>loginForm</a:t>
            </a:r>
            <a:r>
              <a:rPr lang="en-US" dirty="0"/>
              <a:t>");</a:t>
            </a:r>
          </a:p>
          <a:p>
            <a:r>
              <a:rPr lang="en-US" dirty="0" err="1"/>
              <a:t>formExample.</a:t>
            </a:r>
            <a:r>
              <a:rPr lang="en-US" b="1" dirty="0" err="1">
                <a:solidFill>
                  <a:schemeClr val="accent2"/>
                </a:solidFill>
              </a:rPr>
              <a:t>submit</a:t>
            </a:r>
            <a:r>
              <a:rPr lang="en-US" b="1" dirty="0">
                <a:solidFill>
                  <a:schemeClr val="accent2"/>
                </a:solidFill>
              </a:rPr>
              <a:t>()</a:t>
            </a:r>
            <a:r>
              <a:rPr lang="en-US" b="1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/>
              <a:t>This is often done in conjunction with calling </a:t>
            </a:r>
            <a:r>
              <a:rPr lang="en-US" b="1" dirty="0" err="1"/>
              <a:t>preventDefault</a:t>
            </a:r>
            <a:r>
              <a:rPr lang="en-US" b="1" dirty="0"/>
              <a:t>() </a:t>
            </a:r>
            <a:r>
              <a:rPr lang="en-US" dirty="0"/>
              <a:t>on the </a:t>
            </a:r>
            <a:r>
              <a:rPr lang="en-US" dirty="0" err="1" smtClean="0"/>
              <a:t>onsubmit</a:t>
            </a:r>
            <a:r>
              <a:rPr lang="en-US" dirty="0" smtClean="0"/>
              <a:t> event</a:t>
            </a:r>
            <a:r>
              <a:rPr lang="en-US" dirty="0"/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JavaScript was introduced by Netscape in their Navigator browser back in 1996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JavaScript is in fact an implementation of a standardized scripting language </a:t>
            </a:r>
            <a:r>
              <a:rPr lang="en-US" dirty="0" smtClean="0"/>
              <a:t>called </a:t>
            </a:r>
            <a:r>
              <a:rPr lang="en-US" b="1" dirty="0" err="1" smtClean="0"/>
              <a:t>ECMAScript</a:t>
            </a:r>
            <a:endParaRPr lang="en-US" b="1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JavaScript was only slightly useful, and quite often, very annoying </a:t>
            </a:r>
            <a:r>
              <a:rPr lang="en-US" dirty="0" err="1" smtClean="0"/>
              <a:t>tomany</a:t>
            </a:r>
            <a:r>
              <a:rPr lang="en-US" dirty="0" smtClean="0"/>
              <a:t> users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018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What is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JavaScript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107698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Using</a:t>
            </a:r>
          </a:p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JavaScript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Syntax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</a:p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Objects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The DOM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48200" y="3828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144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76401" y="53441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</a:p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Events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7244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486401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52766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9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request-</a:t>
            </a:r>
            <a:r>
              <a:rPr lang="en-US" dirty="0" err="1" smtClean="0"/>
              <a:t>reponse</a:t>
            </a:r>
            <a:r>
              <a:rPr lang="en-US" dirty="0" smtClean="0"/>
              <a:t> loop</a:t>
            </a:r>
            <a:endParaRPr lang="en-US" dirty="0"/>
          </a:p>
        </p:txBody>
      </p:sp>
      <p:pic>
        <p:nvPicPr>
          <p:cNvPr id="5" name="Content Placeholder 4" descr="4071506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537" r="-5537"/>
          <a:stretch>
            <a:fillRect/>
          </a:stretch>
        </p:blipFill>
        <p:spPr>
          <a:xfrm>
            <a:off x="838200" y="1295400"/>
            <a:ext cx="7170203" cy="507000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Without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request-</a:t>
            </a:r>
            <a:r>
              <a:rPr lang="en-US" dirty="0" err="1" smtClean="0"/>
              <a:t>reponse</a:t>
            </a:r>
            <a:r>
              <a:rPr lang="en-US" dirty="0" smtClean="0"/>
              <a:t> loop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Detail</a:t>
            </a:r>
            <a:endParaRPr lang="en-US" dirty="0"/>
          </a:p>
        </p:txBody>
      </p:sp>
      <p:pic>
        <p:nvPicPr>
          <p:cNvPr id="6" name="Content Placeholder 5" descr="407150600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66" r="-25866"/>
          <a:stretch>
            <a:fillRect/>
          </a:stretch>
        </p:blipFill>
        <p:spPr>
          <a:xfrm>
            <a:off x="457200" y="1035068"/>
            <a:ext cx="7696200" cy="5441932"/>
          </a:xfrm>
        </p:spPr>
      </p:pic>
    </p:spTree>
    <p:extLst>
      <p:ext uri="{BB962C8B-B14F-4D97-AF65-F5344CB8AC3E}">
        <p14:creationId xmlns:p14="http://schemas.microsoft.com/office/powerpoint/2010/main" val="8270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Modern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became a much more important part of web development in the mid 2000s with </a:t>
            </a:r>
            <a:r>
              <a:rPr lang="en-US" b="1" dirty="0" smtClean="0"/>
              <a:t>AJAX</a:t>
            </a:r>
            <a:r>
              <a:rPr lang="en-US" dirty="0" smtClean="0"/>
              <a:t>.</a:t>
            </a:r>
          </a:p>
          <a:p>
            <a:r>
              <a:rPr lang="en-US" sz="2400" b="1" dirty="0" smtClean="0"/>
              <a:t>AJAX </a:t>
            </a:r>
            <a:r>
              <a:rPr lang="en-US" sz="2400" dirty="0" smtClean="0"/>
              <a:t>is both an acronym as well as a general term.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 an acronym it means </a:t>
            </a:r>
            <a:r>
              <a:rPr lang="en-US" sz="2000" b="1" dirty="0">
                <a:solidFill>
                  <a:srgbClr val="FF6600"/>
                </a:solidFill>
              </a:rPr>
              <a:t>A</a:t>
            </a:r>
            <a:r>
              <a:rPr lang="en-US" sz="2000" dirty="0"/>
              <a:t>synchronous </a:t>
            </a:r>
            <a:r>
              <a:rPr lang="en-US" sz="2000" b="1" dirty="0">
                <a:solidFill>
                  <a:srgbClr val="FF6600"/>
                </a:solidFill>
              </a:rPr>
              <a:t>J</a:t>
            </a:r>
            <a:r>
              <a:rPr lang="en-US" sz="2000" dirty="0"/>
              <a:t>avaScript </a:t>
            </a:r>
            <a:r>
              <a:rPr lang="en-US" sz="2000" b="1" dirty="0">
                <a:solidFill>
                  <a:srgbClr val="FF6600"/>
                </a:solidFill>
              </a:rPr>
              <a:t>A</a:t>
            </a:r>
            <a:r>
              <a:rPr lang="en-US" sz="2000" dirty="0"/>
              <a:t>nd </a:t>
            </a:r>
            <a:r>
              <a:rPr lang="en-US" sz="2000" b="1" dirty="0">
                <a:solidFill>
                  <a:srgbClr val="FF6600"/>
                </a:solidFill>
              </a:rPr>
              <a:t>X</a:t>
            </a:r>
            <a:r>
              <a:rPr lang="en-US" sz="2000" dirty="0"/>
              <a:t>ML.</a:t>
            </a:r>
          </a:p>
          <a:p>
            <a:pPr marL="342900" lvl="1" indent="-342900">
              <a:buClr>
                <a:schemeClr val="accent3">
                  <a:lumMod val="75000"/>
                </a:schemeClr>
              </a:buClr>
              <a:buFont typeface="Arial"/>
              <a:buChar char="•"/>
            </a:pPr>
            <a:r>
              <a:rPr lang="en-US" dirty="0"/>
              <a:t>The most important feature of AJAX sites is the asynchronous data requests.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3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data requests</a:t>
            </a:r>
            <a:endParaRPr lang="en-US" dirty="0"/>
          </a:p>
        </p:txBody>
      </p:sp>
      <p:pic>
        <p:nvPicPr>
          <p:cNvPr id="5" name="Content Placeholder 4" descr="4071506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18" r="-27618"/>
          <a:stretch>
            <a:fillRect/>
          </a:stretch>
        </p:blipFill>
        <p:spPr>
          <a:xfrm>
            <a:off x="457200" y="1322954"/>
            <a:ext cx="7239000" cy="511864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better AJAX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8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</a:t>
            </a:r>
            <a:endParaRPr lang="en-US" dirty="0"/>
          </a:p>
        </p:txBody>
      </p:sp>
      <p:pic>
        <p:nvPicPr>
          <p:cNvPr id="5" name="Content Placeholder 4" descr="407150600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9" r="-394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Lots of this is done for you, once you get the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61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Design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3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designing software to solve a problem, it is often helpful to abstract </a:t>
            </a:r>
            <a:r>
              <a:rPr lang="en-US" dirty="0" smtClean="0"/>
              <a:t>the solution </a:t>
            </a:r>
            <a:r>
              <a:rPr lang="en-US" dirty="0"/>
              <a:t>a little bit to help build a cognitive model in your mind that you can </a:t>
            </a:r>
            <a:r>
              <a:rPr lang="en-US" dirty="0" smtClean="0"/>
              <a:t>then implement.</a:t>
            </a:r>
          </a:p>
          <a:p>
            <a:r>
              <a:rPr lang="en-US" dirty="0"/>
              <a:t>Perhaps the most common way of articulating such a cognitive model </a:t>
            </a:r>
            <a:r>
              <a:rPr lang="en-US" dirty="0" smtClean="0"/>
              <a:t>is via </a:t>
            </a:r>
            <a:r>
              <a:rPr lang="en-US" dirty="0"/>
              <a:t>the term </a:t>
            </a:r>
            <a:r>
              <a:rPr lang="en-US" b="1" dirty="0"/>
              <a:t>layer</a:t>
            </a:r>
            <a:r>
              <a:rPr lang="en-US" dirty="0" smtClean="0"/>
              <a:t>.</a:t>
            </a:r>
          </a:p>
          <a:p>
            <a:r>
              <a:rPr lang="en-US" dirty="0"/>
              <a:t>In object-oriented programming, a software </a:t>
            </a:r>
            <a:r>
              <a:rPr lang="en-US" b="1" dirty="0"/>
              <a:t>layer </a:t>
            </a:r>
            <a:r>
              <a:rPr lang="en-US" dirty="0"/>
              <a:t>is a way </a:t>
            </a:r>
            <a:r>
              <a:rPr lang="en-US" dirty="0" smtClean="0"/>
              <a:t>of conceptually </a:t>
            </a:r>
            <a:r>
              <a:rPr lang="en-US" dirty="0"/>
              <a:t>grouping programming classes that have similar functionality </a:t>
            </a:r>
            <a:r>
              <a:rPr lang="en-US" dirty="0" smtClean="0"/>
              <a:t>and dependencies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help organize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1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Presentation layer. </a:t>
            </a:r>
            <a:r>
              <a:rPr lang="en-US" dirty="0"/>
              <a:t>Classes focused on the user interface.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Business </a:t>
            </a:r>
            <a:r>
              <a:rPr lang="en-US" b="1" dirty="0"/>
              <a:t>layer. </a:t>
            </a:r>
            <a:r>
              <a:rPr lang="en-US" dirty="0"/>
              <a:t>Classes that model real-world entities, such as customers</a:t>
            </a:r>
            <a:r>
              <a:rPr lang="en-US" dirty="0" smtClean="0"/>
              <a:t>, products</a:t>
            </a:r>
            <a:r>
              <a:rPr lang="en-US" dirty="0"/>
              <a:t>, and sales.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Data </a:t>
            </a:r>
            <a:r>
              <a:rPr lang="en-US" b="1" dirty="0"/>
              <a:t>layer. </a:t>
            </a:r>
            <a:r>
              <a:rPr lang="en-US" dirty="0"/>
              <a:t>Classes that handle the interaction with the data sources.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Common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1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What is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JavaScript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107698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Using</a:t>
            </a:r>
          </a:p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JavaScript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Syntax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</a:p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Objects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The DOM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48200" y="3828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144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76401" y="53441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</a:p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Events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7244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486401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52766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Just a conceptual idea</a:t>
            </a:r>
            <a:endParaRPr lang="en-US" dirty="0"/>
          </a:p>
        </p:txBody>
      </p:sp>
      <p:pic>
        <p:nvPicPr>
          <p:cNvPr id="6" name="Content Placeholder 5" descr="407150600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9426" r="-29426"/>
          <a:stretch>
            <a:fillRect/>
          </a:stretch>
        </p:blipFill>
        <p:spPr>
          <a:xfrm>
            <a:off x="990600" y="1219200"/>
            <a:ext cx="7162800" cy="5064769"/>
          </a:xfrm>
        </p:spPr>
      </p:pic>
    </p:spTree>
    <p:extLst>
      <p:ext uri="{BB962C8B-B14F-4D97-AF65-F5344CB8AC3E}">
        <p14:creationId xmlns:p14="http://schemas.microsoft.com/office/powerpoint/2010/main" val="272445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Without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do exist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Web crawler</a:t>
            </a:r>
            <a:r>
              <a:rPr lang="en-US" dirty="0"/>
              <a:t>. A web crawler is a client running on behalf of a search </a:t>
            </a:r>
            <a:r>
              <a:rPr lang="en-US" dirty="0" smtClean="0"/>
              <a:t>engine to </a:t>
            </a:r>
            <a:r>
              <a:rPr lang="en-US" dirty="0"/>
              <a:t>download your site, so that it can eventually be featured in their </a:t>
            </a:r>
            <a:r>
              <a:rPr lang="en-US" dirty="0" smtClean="0"/>
              <a:t>search results.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Browser plug-in</a:t>
            </a:r>
            <a:r>
              <a:rPr lang="en-US" dirty="0"/>
              <a:t>. A browser plug-in is a piece of software that works </a:t>
            </a:r>
            <a:r>
              <a:rPr lang="en-US" dirty="0" smtClean="0"/>
              <a:t>within the </a:t>
            </a:r>
            <a:r>
              <a:rPr lang="en-US" dirty="0"/>
              <a:t>browser, that might interfere with JavaScript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Text-based client</a:t>
            </a:r>
            <a:r>
              <a:rPr lang="en-US" dirty="0"/>
              <a:t>. Some clients are using a text-based browser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Visually disabled client</a:t>
            </a:r>
            <a:r>
              <a:rPr lang="en-US" dirty="0"/>
              <a:t>. A visually disabled client will use special </a:t>
            </a:r>
            <a:r>
              <a:rPr lang="en-US" dirty="0" smtClean="0"/>
              <a:t>web browsing </a:t>
            </a:r>
            <a:r>
              <a:rPr lang="en-US" dirty="0"/>
              <a:t>software to read the contents of a web page out loud to them.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74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Without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Lynx, and </a:t>
            </a:r>
            <a:r>
              <a:rPr lang="en-US" dirty="0" err="1" smtClean="0"/>
              <a:t>WebIE</a:t>
            </a:r>
            <a:endParaRPr lang="en-US" dirty="0"/>
          </a:p>
        </p:txBody>
      </p:sp>
      <p:pic>
        <p:nvPicPr>
          <p:cNvPr id="6" name="Content Placeholder 5" descr="4071506009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68" b="-11768"/>
          <a:stretch>
            <a:fillRect/>
          </a:stretch>
        </p:blipFill>
        <p:spPr>
          <a:xfrm>
            <a:off x="914400" y="1143000"/>
            <a:ext cx="5715000" cy="4041038"/>
          </a:xfrm>
        </p:spPr>
      </p:pic>
      <p:pic>
        <p:nvPicPr>
          <p:cNvPr id="7" name="Picture 6" descr="4071506010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67000"/>
            <a:ext cx="5452872" cy="33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25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&lt;</a:t>
            </a:r>
            <a:r>
              <a:rPr lang="en-US" dirty="0" err="1" smtClean="0"/>
              <a:t>noscript</a:t>
            </a:r>
            <a:r>
              <a:rPr lang="en-US" dirty="0" smtClean="0"/>
              <a:t>&gt; tag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Mechanism to speak to those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Any text between the opening and closing tags will only be displayed </a:t>
            </a:r>
            <a:r>
              <a:rPr lang="en-US" dirty="0" smtClean="0"/>
              <a:t>to users </a:t>
            </a:r>
            <a:r>
              <a:rPr lang="en-US" dirty="0"/>
              <a:t>without the ability to load </a:t>
            </a:r>
            <a:r>
              <a:rPr lang="en-US" dirty="0" smtClean="0"/>
              <a:t>JavaScript.</a:t>
            </a:r>
          </a:p>
          <a:p>
            <a:r>
              <a:rPr lang="en-US" dirty="0"/>
              <a:t>It is often used to prompt users to </a:t>
            </a:r>
            <a:r>
              <a:rPr lang="en-US" dirty="0" smtClean="0"/>
              <a:t>enable JavaScript</a:t>
            </a:r>
            <a:r>
              <a:rPr lang="en-US" dirty="0"/>
              <a:t>, but can also be used to show additional text to search engines</a:t>
            </a:r>
            <a:r>
              <a:rPr lang="en-US" dirty="0" smtClean="0"/>
              <a:t>.</a:t>
            </a:r>
          </a:p>
          <a:p>
            <a:r>
              <a:rPr lang="en-US" dirty="0"/>
              <a:t>Requiring JavaScript (or Flash) for the basic operation of </a:t>
            </a:r>
            <a:r>
              <a:rPr lang="en-US" dirty="0" smtClean="0"/>
              <a:t>your site </a:t>
            </a:r>
            <a:r>
              <a:rPr lang="en-US" dirty="0"/>
              <a:t>will cause problems eventually and should be avoided</a:t>
            </a:r>
            <a:r>
              <a:rPr lang="en-US" dirty="0" smtClean="0"/>
              <a:t>.</a:t>
            </a:r>
          </a:p>
          <a:p>
            <a:r>
              <a:rPr lang="en-US" dirty="0"/>
              <a:t>This approach of adding functional replacements for those without </a:t>
            </a:r>
            <a:r>
              <a:rPr lang="en-US" dirty="0" smtClean="0"/>
              <a:t>JavaScript is </a:t>
            </a:r>
            <a:r>
              <a:rPr lang="en-US" dirty="0"/>
              <a:t>also referred to as </a:t>
            </a:r>
            <a:r>
              <a:rPr lang="en-US" b="1" dirty="0"/>
              <a:t>fail-safe design</a:t>
            </a:r>
            <a:r>
              <a:rPr lang="en-US" dirty="0"/>
              <a:t>, which is a phrase with a meaning beyond </a:t>
            </a:r>
            <a:r>
              <a:rPr lang="en-US" dirty="0" smtClean="0"/>
              <a:t>web development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701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Graceful </a:t>
            </a:r>
            <a:r>
              <a:rPr lang="en-US" sz="4000" dirty="0"/>
              <a:t>Degradation and </a:t>
            </a:r>
            <a:r>
              <a:rPr lang="en-US" sz="4000" dirty="0" smtClean="0"/>
              <a:t>Progressive Enhancement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 the years, browser support for different JavaScript objects </a:t>
            </a:r>
            <a:r>
              <a:rPr lang="en-US" dirty="0" smtClean="0"/>
              <a:t>has varied</a:t>
            </a:r>
            <a:r>
              <a:rPr lang="en-US" dirty="0"/>
              <a:t>. Something that works in the current version of Chrome might not work </a:t>
            </a:r>
            <a:r>
              <a:rPr lang="en-US" dirty="0" smtClean="0"/>
              <a:t>in IE </a:t>
            </a:r>
            <a:r>
              <a:rPr lang="en-US" dirty="0"/>
              <a:t>version 8; something that works in a desktop browser might not work in </a:t>
            </a:r>
            <a:r>
              <a:rPr lang="en-US" dirty="0" smtClean="0"/>
              <a:t>a mobile </a:t>
            </a:r>
            <a:r>
              <a:rPr lang="en-US" dirty="0"/>
              <a:t>browser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are two strategies: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graceful degradation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progressive enhancement</a:t>
            </a:r>
            <a:endParaRPr lang="en-US" b="1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40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Graceful Degradation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this </a:t>
            </a:r>
            <a:r>
              <a:rPr lang="en-US" dirty="0" smtClean="0"/>
              <a:t>strategy you </a:t>
            </a:r>
            <a:r>
              <a:rPr lang="en-US" dirty="0"/>
              <a:t>develop your site for the abilities of current browsers</a:t>
            </a:r>
            <a:r>
              <a:rPr lang="en-US" dirty="0" smtClean="0"/>
              <a:t>.</a:t>
            </a:r>
          </a:p>
          <a:p>
            <a:r>
              <a:rPr lang="en-US" dirty="0"/>
              <a:t>For those users who </a:t>
            </a:r>
            <a:r>
              <a:rPr lang="en-US" dirty="0" smtClean="0"/>
              <a:t>are not </a:t>
            </a:r>
            <a:r>
              <a:rPr lang="en-US" dirty="0"/>
              <a:t>using current browsers, you might provide an alternate site or pages for </a:t>
            </a:r>
            <a:r>
              <a:rPr lang="en-US" dirty="0" smtClean="0"/>
              <a:t>those using </a:t>
            </a:r>
            <a:r>
              <a:rPr lang="en-US" dirty="0"/>
              <a:t>older browsers that lack the JavaScript (or CSS or HTML5) used on the </a:t>
            </a:r>
            <a:r>
              <a:rPr lang="en-US" dirty="0" smtClean="0"/>
              <a:t>main site.</a:t>
            </a:r>
          </a:p>
          <a:p>
            <a:r>
              <a:rPr lang="en-US" dirty="0"/>
              <a:t>The idea here is that the site is “degraded” (i.e., loses capability) “gracefully</a:t>
            </a:r>
            <a:r>
              <a:rPr lang="en-US" dirty="0" smtClean="0"/>
              <a:t>” (</a:t>
            </a:r>
            <a:r>
              <a:rPr lang="en-US" dirty="0"/>
              <a:t>i.e., without pop-up JavaScript error codes or without condescending messages </a:t>
            </a:r>
            <a:r>
              <a:rPr lang="en-US" dirty="0" smtClean="0"/>
              <a:t>telling users </a:t>
            </a:r>
            <a:r>
              <a:rPr lang="en-US" dirty="0"/>
              <a:t>to upgrade their browsers)</a:t>
            </a:r>
            <a:endParaRPr lang="en-US" dirty="0" smtClean="0"/>
          </a:p>
          <a:p>
            <a:endParaRPr lang="en-US" b="1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11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Graceful Degradation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6011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67" r="-44167"/>
          <a:stretch>
            <a:fillRect/>
          </a:stretch>
        </p:blipFill>
        <p:spPr>
          <a:xfrm>
            <a:off x="381000" y="1269073"/>
            <a:ext cx="7239000" cy="5118649"/>
          </a:xfrm>
        </p:spPr>
      </p:pic>
    </p:spTree>
    <p:extLst>
      <p:ext uri="{BB962C8B-B14F-4D97-AF65-F5344CB8AC3E}">
        <p14:creationId xmlns:p14="http://schemas.microsoft.com/office/powerpoint/2010/main" val="3143368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Progressive Enhancement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case, the developer creates the site using CSS</a:t>
            </a:r>
            <a:r>
              <a:rPr lang="en-US" dirty="0" smtClean="0"/>
              <a:t>, JavaScript</a:t>
            </a:r>
            <a:r>
              <a:rPr lang="en-US" dirty="0"/>
              <a:t>, and HTML features that are supported by all browsers of a certain </a:t>
            </a:r>
            <a:r>
              <a:rPr lang="en-US" dirty="0" smtClean="0"/>
              <a:t>age or </a:t>
            </a:r>
            <a:r>
              <a:rPr lang="en-US" dirty="0"/>
              <a:t>newer</a:t>
            </a:r>
            <a:r>
              <a:rPr lang="en-US" dirty="0" smtClean="0"/>
              <a:t>.</a:t>
            </a:r>
          </a:p>
          <a:p>
            <a:r>
              <a:rPr lang="en-US" dirty="0"/>
              <a:t>To that baseline site, </a:t>
            </a:r>
            <a:r>
              <a:rPr lang="en-US" dirty="0" smtClean="0"/>
              <a:t>the developers </a:t>
            </a:r>
            <a:r>
              <a:rPr lang="en-US" dirty="0"/>
              <a:t>can now “progressively” (i.e., for each browser) “enhance” (i.e., </a:t>
            </a:r>
            <a:r>
              <a:rPr lang="en-US" dirty="0" smtClean="0"/>
              <a:t>add functionality</a:t>
            </a:r>
            <a:r>
              <a:rPr lang="en-US" dirty="0"/>
              <a:t>) to their site based on the capabilities of the users’ browsers.</a:t>
            </a:r>
            <a:endParaRPr lang="en-US" b="1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1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Progressive Enhancement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6012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39" r="-42439"/>
          <a:stretch>
            <a:fillRect/>
          </a:stretch>
        </p:blipFill>
        <p:spPr>
          <a:xfrm>
            <a:off x="457200" y="1322954"/>
            <a:ext cx="7239000" cy="5118649"/>
          </a:xfrm>
        </p:spPr>
      </p:pic>
    </p:spTree>
    <p:extLst>
      <p:ext uri="{BB962C8B-B14F-4D97-AF65-F5344CB8AC3E}">
        <p14:creationId xmlns:p14="http://schemas.microsoft.com/office/powerpoint/2010/main" val="1259170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Does </a:t>
            </a:r>
            <a:r>
              <a:rPr lang="en-US" dirty="0" err="1" smtClean="0"/>
              <a:t>Javascript</a:t>
            </a:r>
            <a:r>
              <a:rPr lang="en-US" dirty="0" smtClean="0"/>
              <a:t> GO?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5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>
                <a:solidFill>
                  <a:schemeClr val="tx2"/>
                </a:solidFill>
              </a:rPr>
              <a:t>Javascript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JavaScript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can be linked to an HTML page in a number of ways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Inline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Embedded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External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48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JavaScript refers to the practice of including JavaScript code directly </a:t>
            </a:r>
            <a:r>
              <a:rPr lang="en-US" dirty="0" smtClean="0"/>
              <a:t>within certain </a:t>
            </a:r>
            <a:r>
              <a:rPr lang="en-US" dirty="0"/>
              <a:t>HTML </a:t>
            </a:r>
            <a:r>
              <a:rPr lang="en-US" dirty="0" smtClean="0"/>
              <a:t>attributes</a:t>
            </a:r>
          </a:p>
          <a:p>
            <a:r>
              <a:rPr lang="en-US" sz="2400" dirty="0"/>
              <a:t>Inline JavaScript is a </a:t>
            </a:r>
            <a:r>
              <a:rPr lang="en-US" sz="2400" dirty="0" smtClean="0"/>
              <a:t>real maintenance </a:t>
            </a:r>
            <a:r>
              <a:rPr lang="en-US" sz="2400" dirty="0"/>
              <a:t>nightmare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Mash it in</a:t>
            </a:r>
            <a:endParaRPr lang="en-US" dirty="0"/>
          </a:p>
        </p:txBody>
      </p:sp>
      <p:pic>
        <p:nvPicPr>
          <p:cNvPr id="5" name="Picture 4" descr="Screen Shot 2014-02-05 at 4.53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86200"/>
            <a:ext cx="7391400" cy="10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25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JavaScript refers to the practice of placing JavaScript code within a &lt;script</a:t>
            </a:r>
            <a:r>
              <a:rPr lang="en-US" dirty="0" smtClean="0"/>
              <a:t>&gt; element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pic>
        <p:nvPicPr>
          <p:cNvPr id="6" name="Picture 5" descr="Screen Shot 2014-02-05 at 4.54.1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71800"/>
            <a:ext cx="7467600" cy="15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6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supports </a:t>
            </a:r>
            <a:r>
              <a:rPr lang="en-US" dirty="0" smtClean="0"/>
              <a:t>this separation </a:t>
            </a:r>
            <a:r>
              <a:rPr lang="en-US" dirty="0"/>
              <a:t>by allowing links to an external file that contains the </a:t>
            </a:r>
            <a:r>
              <a:rPr lang="en-US" dirty="0" smtClean="0"/>
              <a:t>JavaScript.</a:t>
            </a:r>
          </a:p>
          <a:p>
            <a:r>
              <a:rPr lang="en-US" sz="2400" dirty="0"/>
              <a:t>By convention, JavaScript external files have the extension .</a:t>
            </a:r>
            <a:r>
              <a:rPr lang="en-US" sz="2400" dirty="0" err="1"/>
              <a:t>js</a:t>
            </a:r>
            <a:r>
              <a:rPr lang="en-US" sz="2400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pic>
        <p:nvPicPr>
          <p:cNvPr id="5" name="Picture 4" descr="Screen Shot 2014-02-05 at 4.54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33800"/>
            <a:ext cx="7391400" cy="1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89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Inclusion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production sites, advanced techniques are used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Generate embedded styles to reduce requests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Code still managed in a external file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&lt;</a:t>
            </a:r>
            <a:r>
              <a:rPr lang="en-US" dirty="0" err="1" smtClean="0"/>
              <a:t>iframe</a:t>
            </a:r>
            <a:r>
              <a:rPr lang="en-US" dirty="0" smtClean="0"/>
              <a:t>&gt; loading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Asynchronus</a:t>
            </a:r>
            <a:r>
              <a:rPr lang="en-US" dirty="0" smtClean="0"/>
              <a:t> load from another JavaScript file</a:t>
            </a:r>
            <a:endParaRPr lang="en-US" dirty="0"/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Faster initial load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49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briefly cover the fundamental syntax for the most common </a:t>
            </a:r>
            <a:r>
              <a:rPr lang="en-US" dirty="0" smtClean="0"/>
              <a:t>programming constructs </a:t>
            </a:r>
            <a:r>
              <a:rPr lang="en-US" dirty="0"/>
              <a:t>including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variables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assignment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conditionals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loops</a:t>
            </a:r>
            <a:r>
              <a:rPr lang="en-US" dirty="0"/>
              <a:t>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arrays </a:t>
            </a:r>
          </a:p>
          <a:p>
            <a:r>
              <a:rPr lang="en-US" dirty="0" smtClean="0"/>
              <a:t>before </a:t>
            </a:r>
            <a:r>
              <a:rPr lang="en-US" dirty="0"/>
              <a:t>moving on to advanced topics such as </a:t>
            </a:r>
            <a:r>
              <a:rPr lang="en-US" b="1" dirty="0"/>
              <a:t>events</a:t>
            </a:r>
            <a:r>
              <a:rPr lang="en-US" dirty="0"/>
              <a:t> and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47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JavaScript’s Reputation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2390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JavaScript’s reputation for being quirky not only stems from its strange way </a:t>
            </a:r>
            <a:r>
              <a:rPr lang="en-US" dirty="0" smtClean="0"/>
              <a:t>of implementing </a:t>
            </a:r>
            <a:r>
              <a:rPr lang="en-US" dirty="0"/>
              <a:t>object-oriented </a:t>
            </a:r>
            <a:r>
              <a:rPr lang="en-US" dirty="0" smtClean="0"/>
              <a:t>principles </a:t>
            </a:r>
            <a:r>
              <a:rPr lang="en-US" dirty="0"/>
              <a:t>but also from some odd syntactic </a:t>
            </a:r>
            <a:r>
              <a:rPr lang="en-US" i="1" dirty="0" smtClean="0"/>
              <a:t>gotchas: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Everything is type sensitive, including function, class, and variable </a:t>
            </a:r>
            <a:r>
              <a:rPr lang="en-US" dirty="0" smtClean="0"/>
              <a:t>names.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scope of variables in blocks is not supported. This means </a:t>
            </a:r>
            <a:r>
              <a:rPr lang="en-US" dirty="0" smtClean="0"/>
              <a:t>variables declared </a:t>
            </a:r>
            <a:r>
              <a:rPr lang="en-US" dirty="0"/>
              <a:t>inside a loop may be accessible outside of the loop, counter to </a:t>
            </a:r>
            <a:r>
              <a:rPr lang="en-US" dirty="0" smtClean="0"/>
              <a:t>what one </a:t>
            </a:r>
            <a:r>
              <a:rPr lang="en-US" dirty="0"/>
              <a:t>would expect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 </a:t>
            </a:r>
            <a:r>
              <a:rPr lang="en-US" dirty="0"/>
              <a:t>is a === operator, which tests not only for equality but </a:t>
            </a:r>
            <a:r>
              <a:rPr lang="en-US" dirty="0" smtClean="0"/>
              <a:t>type equivalence.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Null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undefined</a:t>
            </a:r>
            <a:r>
              <a:rPr lang="en-US" dirty="0"/>
              <a:t> are two distinctly different states for a </a:t>
            </a:r>
            <a:r>
              <a:rPr lang="en-US" dirty="0" smtClean="0"/>
              <a:t>variable.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Semicolons </a:t>
            </a:r>
            <a:r>
              <a:rPr lang="en-US" dirty="0"/>
              <a:t>are not required, but are permitted (and encouraged)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 </a:t>
            </a:r>
            <a:r>
              <a:rPr lang="en-US" dirty="0"/>
              <a:t>is no integer type, only number, which means floating-point </a:t>
            </a:r>
            <a:r>
              <a:rPr lang="en-US" dirty="0" smtClean="0"/>
              <a:t>rounding errors </a:t>
            </a:r>
            <a:r>
              <a:rPr lang="en-US" dirty="0"/>
              <a:t>are prevalent even with values intended to be integers.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Precedes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18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 </a:t>
            </a:r>
            <a:r>
              <a:rPr lang="en-US" dirty="0"/>
              <a:t>in JavaScript are </a:t>
            </a:r>
            <a:r>
              <a:rPr lang="en-US" b="1" dirty="0"/>
              <a:t>dynamically typed</a:t>
            </a:r>
            <a:r>
              <a:rPr lang="en-US" dirty="0"/>
              <a:t>, meaning a variable can be an integer</a:t>
            </a:r>
            <a:r>
              <a:rPr lang="en-US" dirty="0" smtClean="0"/>
              <a:t>, and </a:t>
            </a:r>
            <a:r>
              <a:rPr lang="en-US" dirty="0"/>
              <a:t>then later a string, then later an object, if so </a:t>
            </a:r>
            <a:r>
              <a:rPr lang="en-US" dirty="0" smtClean="0"/>
              <a:t>desired.</a:t>
            </a:r>
          </a:p>
          <a:p>
            <a:r>
              <a:rPr lang="en-US" dirty="0"/>
              <a:t>This simplifies </a:t>
            </a:r>
            <a:r>
              <a:rPr lang="en-US" dirty="0" smtClean="0"/>
              <a:t>variable declarations</a:t>
            </a:r>
            <a:r>
              <a:rPr lang="en-US" dirty="0"/>
              <a:t>, so that we do not require the familiar type fields like </a:t>
            </a:r>
            <a:r>
              <a:rPr lang="en-US" i="1" dirty="0" err="1"/>
              <a:t>int</a:t>
            </a:r>
            <a:r>
              <a:rPr lang="en-US" dirty="0"/>
              <a:t>, </a:t>
            </a:r>
            <a:r>
              <a:rPr lang="en-US" i="1" dirty="0"/>
              <a:t>char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i="1" dirty="0" smtClean="0"/>
              <a:t>String</a:t>
            </a:r>
            <a:r>
              <a:rPr lang="en-US" dirty="0" smtClean="0"/>
              <a:t>. Instead we use </a:t>
            </a:r>
            <a:r>
              <a:rPr lang="en-US" b="1" dirty="0" err="1" smtClean="0"/>
              <a:t>var</a:t>
            </a:r>
            <a:endParaRPr lang="en-US" b="1" dirty="0" smtClean="0"/>
          </a:p>
          <a:p>
            <a:r>
              <a:rPr lang="en-US" b="1" dirty="0"/>
              <a:t>Assignment </a:t>
            </a:r>
            <a:r>
              <a:rPr lang="en-US" dirty="0"/>
              <a:t>can happen at declaration-time by appending the value to the declaration, or at run time with a simple right-to-left assignment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66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pic>
        <p:nvPicPr>
          <p:cNvPr id="7" name="Picture 6" descr="407150601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057400"/>
            <a:ext cx="7192533" cy="1371600"/>
          </a:xfrm>
          <a:prstGeom prst="rect">
            <a:avLst/>
          </a:prstGeom>
        </p:spPr>
      </p:pic>
      <p:pic>
        <p:nvPicPr>
          <p:cNvPr id="8" name="Picture 7" descr="4071506014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62400"/>
            <a:ext cx="5257800" cy="13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5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JavaScript runs right inside the browser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JavaScript </a:t>
            </a:r>
            <a:r>
              <a:rPr lang="en-US" dirty="0"/>
              <a:t>is dynamically </a:t>
            </a:r>
            <a:r>
              <a:rPr lang="en-US" dirty="0" smtClean="0"/>
              <a:t>typed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JavaScript is object oriented in that almost everything in the language is </a:t>
            </a:r>
            <a:r>
              <a:rPr lang="en-US" dirty="0" smtClean="0"/>
              <a:t>an object</a:t>
            </a:r>
            <a:endParaRPr lang="en-US" dirty="0"/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objects in JavaScript are prototype</a:t>
            </a:r>
            <a:r>
              <a:rPr lang="en-US" dirty="0" smtClean="0"/>
              <a:t>-based </a:t>
            </a:r>
            <a:r>
              <a:rPr lang="en-US" dirty="0"/>
              <a:t>rather than class-based, which means that while JavaScript </a:t>
            </a:r>
            <a:r>
              <a:rPr lang="en-US" dirty="0" smtClean="0"/>
              <a:t>shares some </a:t>
            </a:r>
            <a:r>
              <a:rPr lang="en-US" dirty="0"/>
              <a:t>syntactic features </a:t>
            </a:r>
            <a:r>
              <a:rPr lang="en-US" dirty="0" smtClean="0"/>
              <a:t>of PHP, </a:t>
            </a:r>
            <a:r>
              <a:rPr lang="en-US" dirty="0"/>
              <a:t>Java or C#, it is also quite different from those </a:t>
            </a:r>
            <a:r>
              <a:rPr lang="en-US" dirty="0" smtClean="0"/>
              <a:t>languages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16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Operators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True or not True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1524000"/>
          <a:ext cx="7010400" cy="3505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72818"/>
                <a:gridCol w="3081213"/>
                <a:gridCol w="2156369"/>
              </a:tblGrid>
              <a:tr h="29135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Operator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Description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Matches (x=9)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626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==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Equals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(x==9) is true</a:t>
                      </a:r>
                      <a:br>
                        <a:rPr lang="en-CA" sz="1200"/>
                      </a:br>
                      <a:r>
                        <a:rPr lang="en-CA" sz="1200"/>
                        <a:t>(x=="9") is true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67555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===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Exactly equals, including type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(x==="9") is false</a:t>
                      </a:r>
                    </a:p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(x===9) is true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21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&lt; , &gt;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Less than, Greater Than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(x&lt;5) is false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21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&lt;= , &gt;=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Less than or equal, greater than or equal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(x&lt;=9) is true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21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!=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Not equal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(4!=x) is true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9139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/>
                        <a:t>!==</a:t>
                      </a:r>
                      <a:endParaRPr lang="en-CA" sz="12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 dirty="0"/>
                        <a:t>Not equal in either value or type</a:t>
                      </a:r>
                      <a:endParaRPr lang="en-CA" sz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 dirty="0"/>
                        <a:t>(x!=="9") is true</a:t>
                      </a:r>
                    </a:p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200" dirty="0"/>
                        <a:t>(x!==9) is false</a:t>
                      </a:r>
                      <a:endParaRPr lang="en-CA" sz="12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446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Boolean operators and, or, and not and their truth tables are listed </a:t>
            </a:r>
            <a:r>
              <a:rPr lang="en-US" dirty="0" smtClean="0"/>
              <a:t>in Table </a:t>
            </a:r>
            <a:r>
              <a:rPr lang="en-US" dirty="0"/>
              <a:t>6.2. Syntactically they are represented with &amp;&amp; (and), || (or), and ! (not)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Screen Shot 2014-02-05 at 8.10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7068186" cy="25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If, else if, …, else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754563"/>
          </a:xfrm>
        </p:spPr>
        <p:txBody>
          <a:bodyPr/>
          <a:lstStyle/>
          <a:p>
            <a:r>
              <a:rPr lang="en-US" dirty="0"/>
              <a:t>JavaScript’s syntax is almost identical to that of PHP, Java, or C when it comes to conditional structures such as if and if else statements. In this syntax the condition to test is contained within ( ) brackets with the body contained in { } blocks.</a:t>
            </a:r>
          </a:p>
          <a:p>
            <a:endParaRPr lang="en-US" dirty="0"/>
          </a:p>
        </p:txBody>
      </p:sp>
      <p:pic>
        <p:nvPicPr>
          <p:cNvPr id="8" name="Picture 7" descr="Screen Shot 2014-02-05 at 8.11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6183130" cy="29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Round and round we go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754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Like conditionals, loops use the ( ) and { } blocks to define the condition and </a:t>
            </a:r>
            <a:r>
              <a:rPr lang="en-US" dirty="0" smtClean="0"/>
              <a:t>the body </a:t>
            </a:r>
            <a:r>
              <a:rPr lang="en-US" dirty="0"/>
              <a:t>of the loop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will encounter the </a:t>
            </a:r>
            <a:r>
              <a:rPr lang="en-US" b="1" dirty="0" smtClean="0"/>
              <a:t>while</a:t>
            </a:r>
            <a:r>
              <a:rPr lang="en-US" dirty="0" smtClean="0"/>
              <a:t> and </a:t>
            </a:r>
            <a:r>
              <a:rPr lang="en-US" b="1" dirty="0" smtClean="0"/>
              <a:t>for</a:t>
            </a:r>
            <a:r>
              <a:rPr lang="en-US" dirty="0" smtClean="0"/>
              <a:t> loops</a:t>
            </a:r>
          </a:p>
          <a:p>
            <a:r>
              <a:rPr lang="en-US" dirty="0" smtClean="0"/>
              <a:t>While loops </a:t>
            </a:r>
            <a:r>
              <a:rPr lang="en-US" dirty="0"/>
              <a:t>normally initialize a </a:t>
            </a:r>
            <a:r>
              <a:rPr lang="en-US" b="1" dirty="0"/>
              <a:t>loop control variable </a:t>
            </a:r>
            <a:r>
              <a:rPr lang="en-US" dirty="0"/>
              <a:t>before the loop, use it in the condition</a:t>
            </a:r>
            <a:r>
              <a:rPr lang="en-US" dirty="0" smtClean="0"/>
              <a:t>, and </a:t>
            </a:r>
            <a:r>
              <a:rPr lang="en-US" dirty="0"/>
              <a:t>modify it within the loop</a:t>
            </a:r>
            <a:r>
              <a:rPr lang="en-US" dirty="0" smtClean="0"/>
              <a:t>.</a:t>
            </a:r>
          </a:p>
          <a:p>
            <a:r>
              <a:rPr lang="da-DK" dirty="0"/>
              <a:t>var i=0</a:t>
            </a:r>
            <a:r>
              <a:rPr lang="da-DK" dirty="0" smtClean="0"/>
              <a:t>;  // initialise the Loop Control Variable</a:t>
            </a:r>
            <a:endParaRPr lang="da-DK" dirty="0"/>
          </a:p>
          <a:p>
            <a:r>
              <a:rPr lang="en-US" dirty="0">
                <a:solidFill>
                  <a:schemeClr val="accent2"/>
                </a:solidFill>
              </a:rPr>
              <a:t>while(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&lt; 10)</a:t>
            </a:r>
            <a:r>
              <a:rPr lang="en-US" dirty="0" smtClean="0">
                <a:solidFill>
                  <a:schemeClr val="accent2"/>
                </a:solidFill>
              </a:rPr>
              <a:t>{ </a:t>
            </a:r>
            <a:r>
              <a:rPr lang="en-US" dirty="0" smtClean="0"/>
              <a:t>//test the loop control variable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i</a:t>
            </a:r>
            <a:r>
              <a:rPr lang="en-US" dirty="0"/>
              <a:t>++</a:t>
            </a:r>
            <a:r>
              <a:rPr lang="en-US" dirty="0" smtClean="0"/>
              <a:t>;  //increment the loop control variable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867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Counted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75456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for loop </a:t>
            </a:r>
            <a:r>
              <a:rPr lang="en-US" dirty="0"/>
              <a:t>combines the common components of a loop: initialization, condition</a:t>
            </a:r>
            <a:r>
              <a:rPr lang="en-US" dirty="0" smtClean="0"/>
              <a:t>, and </a:t>
            </a:r>
            <a:r>
              <a:rPr lang="en-US" dirty="0"/>
              <a:t>post-loop operation into one statement</a:t>
            </a:r>
            <a:r>
              <a:rPr lang="en-US" dirty="0" smtClean="0"/>
              <a:t>.</a:t>
            </a:r>
          </a:p>
          <a:p>
            <a:r>
              <a:rPr lang="en-US" dirty="0"/>
              <a:t>This statement begins with the </a:t>
            </a:r>
            <a:r>
              <a:rPr lang="en-US" b="1" dirty="0" smtClean="0"/>
              <a:t>for</a:t>
            </a:r>
            <a:r>
              <a:rPr lang="en-US" dirty="0" smtClean="0"/>
              <a:t> keyword </a:t>
            </a:r>
            <a:r>
              <a:rPr lang="en-US" dirty="0"/>
              <a:t>and has the components placed between </a:t>
            </a:r>
            <a:r>
              <a:rPr lang="en-US" b="1" dirty="0"/>
              <a:t>( ) </a:t>
            </a:r>
            <a:r>
              <a:rPr lang="en-US" dirty="0"/>
              <a:t>brackets, semicolon (</a:t>
            </a:r>
            <a:r>
              <a:rPr lang="en-US" b="1" dirty="0"/>
              <a:t>;</a:t>
            </a:r>
            <a:r>
              <a:rPr lang="en-US" dirty="0"/>
              <a:t>) </a:t>
            </a:r>
            <a:r>
              <a:rPr lang="en-US" dirty="0" smtClean="0"/>
              <a:t>separated as </a:t>
            </a:r>
            <a:r>
              <a:rPr lang="en-US" dirty="0"/>
              <a:t>shown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 descr="407150601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91000"/>
            <a:ext cx="6324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754563"/>
          </a:xfrm>
        </p:spPr>
        <p:txBody>
          <a:bodyPr>
            <a:normAutofit/>
          </a:bodyPr>
          <a:lstStyle/>
          <a:p>
            <a:r>
              <a:rPr lang="en-US" b="1" dirty="0"/>
              <a:t>Functions </a:t>
            </a:r>
            <a:r>
              <a:rPr lang="en-US" dirty="0"/>
              <a:t>are the building block for modular code in JavaScript, and are even </a:t>
            </a:r>
            <a:r>
              <a:rPr lang="en-US" dirty="0" smtClean="0"/>
              <a:t>used to </a:t>
            </a:r>
            <a:r>
              <a:rPr lang="en-US" dirty="0"/>
              <a:t>build </a:t>
            </a:r>
            <a:r>
              <a:rPr lang="en-US" b="1" dirty="0"/>
              <a:t>pseudo-classes</a:t>
            </a:r>
            <a:r>
              <a:rPr lang="en-US" dirty="0"/>
              <a:t>, which you will learn about later</a:t>
            </a:r>
            <a:r>
              <a:rPr lang="en-US" dirty="0" smtClean="0"/>
              <a:t>.</a:t>
            </a:r>
          </a:p>
          <a:p>
            <a:r>
              <a:rPr lang="en-US" dirty="0"/>
              <a:t>They are defined by </a:t>
            </a:r>
            <a:r>
              <a:rPr lang="en-US" dirty="0" smtClean="0"/>
              <a:t>using the </a:t>
            </a:r>
            <a:r>
              <a:rPr lang="en-US" dirty="0"/>
              <a:t>reserved word </a:t>
            </a:r>
            <a:r>
              <a:rPr lang="en-US" b="1" dirty="0"/>
              <a:t>function</a:t>
            </a:r>
            <a:r>
              <a:rPr lang="en-US" dirty="0"/>
              <a:t> and then the function name and (optional) </a:t>
            </a:r>
            <a:r>
              <a:rPr lang="en-US" dirty="0" smtClean="0"/>
              <a:t>parameters.</a:t>
            </a:r>
          </a:p>
          <a:p>
            <a:r>
              <a:rPr lang="en-US" dirty="0"/>
              <a:t>Since JavaScript is dynamically typed, functions do not require a return type, nor </a:t>
            </a:r>
            <a:r>
              <a:rPr lang="en-US" dirty="0" smtClean="0"/>
              <a:t>do the </a:t>
            </a:r>
            <a:r>
              <a:rPr lang="en-US" dirty="0"/>
              <a:t>parameters require type.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37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7545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Therefore a function to raise x to the </a:t>
            </a:r>
            <a:r>
              <a:rPr lang="en-US" dirty="0" err="1"/>
              <a:t>yth</a:t>
            </a:r>
            <a:r>
              <a:rPr lang="en-US" dirty="0"/>
              <a:t> power </a:t>
            </a:r>
            <a:r>
              <a:rPr lang="en-US" dirty="0" smtClean="0"/>
              <a:t>might be </a:t>
            </a:r>
            <a:r>
              <a:rPr lang="en-US" dirty="0"/>
              <a:t>defined as:</a:t>
            </a:r>
          </a:p>
          <a:p>
            <a:r>
              <a:rPr lang="en-US" b="1" dirty="0"/>
              <a:t>function power(</a:t>
            </a:r>
            <a:r>
              <a:rPr lang="en-US" b="1" dirty="0" err="1"/>
              <a:t>x,y</a:t>
            </a:r>
            <a:r>
              <a:rPr lang="en-US" b="1" dirty="0"/>
              <a:t>){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pow</a:t>
            </a:r>
            <a:r>
              <a:rPr lang="en-US" dirty="0"/>
              <a:t>=1;</a:t>
            </a:r>
          </a:p>
          <a:p>
            <a:r>
              <a:rPr lang="da-DK" dirty="0" smtClean="0"/>
              <a:t>	for </a:t>
            </a:r>
            <a:r>
              <a:rPr lang="da-DK" dirty="0"/>
              <a:t>(var i=0;i&lt;</a:t>
            </a:r>
            <a:r>
              <a:rPr lang="da-DK" dirty="0" err="1"/>
              <a:t>y;i</a:t>
            </a:r>
            <a:r>
              <a:rPr lang="da-DK" dirty="0"/>
              <a:t>++){</a:t>
            </a:r>
          </a:p>
          <a:p>
            <a:r>
              <a:rPr lang="da-DK" dirty="0" smtClean="0"/>
              <a:t>		</a:t>
            </a:r>
            <a:r>
              <a:rPr lang="da-DK" dirty="0" err="1" smtClean="0"/>
              <a:t>pow</a:t>
            </a:r>
            <a:r>
              <a:rPr lang="da-DK" dirty="0" smtClean="0"/>
              <a:t> </a:t>
            </a:r>
            <a:r>
              <a:rPr lang="da-DK" dirty="0"/>
              <a:t>= </a:t>
            </a:r>
            <a:r>
              <a:rPr lang="da-DK" dirty="0" err="1"/>
              <a:t>pow</a:t>
            </a:r>
            <a:r>
              <a:rPr lang="da-DK" dirty="0"/>
              <a:t>*x;</a:t>
            </a:r>
          </a:p>
          <a:p>
            <a:r>
              <a:rPr lang="da-DK" dirty="0" smtClean="0"/>
              <a:t>	}</a:t>
            </a:r>
            <a:endParaRPr lang="da-DK" dirty="0"/>
          </a:p>
          <a:p>
            <a:r>
              <a:rPr lang="da-DK" dirty="0" smtClean="0"/>
              <a:t>	</a:t>
            </a:r>
            <a:r>
              <a:rPr lang="da-DK" dirty="0" err="1" smtClean="0"/>
              <a:t>return</a:t>
            </a:r>
            <a:r>
              <a:rPr lang="da-DK" dirty="0" smtClean="0"/>
              <a:t> </a:t>
            </a:r>
            <a:r>
              <a:rPr lang="da-DK" dirty="0" err="1"/>
              <a:t>pow</a:t>
            </a:r>
            <a:r>
              <a:rPr lang="da-DK" dirty="0"/>
              <a:t>;</a:t>
            </a:r>
          </a:p>
          <a:p>
            <a:r>
              <a:rPr lang="da-DK" b="1" dirty="0"/>
              <a:t>}</a:t>
            </a:r>
          </a:p>
          <a:p>
            <a:r>
              <a:rPr lang="da-DK" dirty="0"/>
              <a:t>And </a:t>
            </a:r>
            <a:r>
              <a:rPr lang="da-DK" dirty="0" err="1"/>
              <a:t>called</a:t>
            </a:r>
            <a:r>
              <a:rPr lang="da-DK" dirty="0"/>
              <a:t> as</a:t>
            </a:r>
          </a:p>
          <a:p>
            <a:r>
              <a:rPr lang="en-US" b="1" dirty="0"/>
              <a:t>power(2,10);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alert() function makes the browser show a pop-up to the user, with </a:t>
            </a:r>
            <a:r>
              <a:rPr lang="en-US" dirty="0" smtClean="0"/>
              <a:t>whatever is </a:t>
            </a:r>
            <a:r>
              <a:rPr lang="en-US" dirty="0"/>
              <a:t>passed being the message displayed. The following JavaScript code displays </a:t>
            </a:r>
            <a:r>
              <a:rPr lang="en-US" dirty="0" smtClean="0"/>
              <a:t>a simple </a:t>
            </a:r>
            <a:r>
              <a:rPr lang="en-US" dirty="0"/>
              <a:t>hello world message in a pop-up</a:t>
            </a:r>
            <a:r>
              <a:rPr lang="en-US" dirty="0" smtClean="0"/>
              <a:t>:</a:t>
            </a:r>
          </a:p>
          <a:p>
            <a:r>
              <a:rPr lang="en-US" b="1" dirty="0"/>
              <a:t>alert ( "Good Morning" )</a:t>
            </a:r>
            <a:r>
              <a:rPr lang="en-US" b="1" dirty="0" smtClean="0"/>
              <a:t>;</a:t>
            </a:r>
          </a:p>
          <a:p>
            <a:r>
              <a:rPr lang="en-US" dirty="0" smtClean="0"/>
              <a:t>Using </a:t>
            </a:r>
            <a:r>
              <a:rPr lang="en-US" dirty="0"/>
              <a:t>alerts can get tedious fast</a:t>
            </a:r>
            <a:r>
              <a:rPr lang="en-US" dirty="0" smtClean="0"/>
              <a:t>. When </a:t>
            </a:r>
            <a:r>
              <a:rPr lang="en-US" dirty="0"/>
              <a:t>using debugger tools in your browser you can </a:t>
            </a:r>
            <a:r>
              <a:rPr lang="en-US" dirty="0" smtClean="0"/>
              <a:t>write </a:t>
            </a:r>
            <a:r>
              <a:rPr lang="en-US" dirty="0"/>
              <a:t>output </a:t>
            </a:r>
            <a:r>
              <a:rPr lang="en-US" dirty="0" smtClean="0"/>
              <a:t>to a </a:t>
            </a:r>
            <a:r>
              <a:rPr lang="en-US" dirty="0"/>
              <a:t>log with:</a:t>
            </a:r>
          </a:p>
          <a:p>
            <a:r>
              <a:rPr lang="en-US" b="1" dirty="0" err="1" smtClean="0"/>
              <a:t>console.log</a:t>
            </a:r>
            <a:r>
              <a:rPr lang="en-US" b="1" dirty="0"/>
              <a:t>("Put Messages Here");</a:t>
            </a:r>
          </a:p>
          <a:p>
            <a:r>
              <a:rPr lang="en-US" dirty="0"/>
              <a:t>And then use the debugger to access those logs.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really used anymore, console instead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1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using try and 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the browser’s JavaScript engine encounters an error, it will </a:t>
            </a:r>
            <a:r>
              <a:rPr lang="en-US" i="1" dirty="0"/>
              <a:t>throw </a:t>
            </a:r>
            <a:r>
              <a:rPr lang="en-US" dirty="0" smtClean="0"/>
              <a:t>an </a:t>
            </a:r>
            <a:r>
              <a:rPr lang="en-US" b="1" dirty="0" smtClean="0"/>
              <a:t>exception</a:t>
            </a:r>
            <a:r>
              <a:rPr lang="en-US" dirty="0"/>
              <a:t>. These exceptions interrupt the regular, sequential execution of the </a:t>
            </a:r>
            <a:r>
              <a:rPr lang="en-US" dirty="0" smtClean="0"/>
              <a:t>program and </a:t>
            </a:r>
            <a:r>
              <a:rPr lang="en-US" dirty="0"/>
              <a:t>can stop the JavaScript engine altogether. However, you can </a:t>
            </a:r>
            <a:r>
              <a:rPr lang="en-US" dirty="0" smtClean="0"/>
              <a:t>optionally catch </a:t>
            </a:r>
            <a:r>
              <a:rPr lang="en-US" dirty="0"/>
              <a:t>these errors preventing disruption of the program using the </a:t>
            </a:r>
            <a:r>
              <a:rPr lang="en-US" b="1" dirty="0"/>
              <a:t>try–catch block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Screen Shot 2014-02-05 at 9.13.0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669322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85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Although try-catch can be used exclusively to catch built-in JavaScript errors, </a:t>
            </a:r>
            <a:r>
              <a:rPr lang="en-US" dirty="0" smtClean="0"/>
              <a:t>it can </a:t>
            </a:r>
            <a:r>
              <a:rPr lang="en-US" dirty="0"/>
              <a:t>also be used by your programs, to throw your own </a:t>
            </a:r>
            <a:r>
              <a:rPr lang="en-US" dirty="0" smtClean="0"/>
              <a:t>messages.</a:t>
            </a:r>
            <a:r>
              <a:rPr lang="en-US" dirty="0"/>
              <a:t> The throw </a:t>
            </a:r>
            <a:r>
              <a:rPr lang="en-US" dirty="0" smtClean="0"/>
              <a:t>keyword stops </a:t>
            </a:r>
            <a:r>
              <a:rPr lang="en-US" dirty="0"/>
              <a:t>normal sequential execution, just like the built-in exceptions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Exceptions that is.</a:t>
            </a:r>
            <a:endParaRPr lang="en-US" dirty="0"/>
          </a:p>
        </p:txBody>
      </p:sp>
      <p:pic>
        <p:nvPicPr>
          <p:cNvPr id="7" name="Picture 6" descr="Screen Shot 2014-02-05 at 9.14.2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86200"/>
            <a:ext cx="6324600" cy="20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isn’t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Although it contains the word </a:t>
            </a:r>
            <a:r>
              <a:rPr lang="en-US" i="1" dirty="0"/>
              <a:t>Java</a:t>
            </a:r>
            <a:r>
              <a:rPr lang="en-US" dirty="0"/>
              <a:t>, JavaScript and Java are vastly </a:t>
            </a:r>
            <a:r>
              <a:rPr lang="en-US" dirty="0" smtClean="0"/>
              <a:t>different programming </a:t>
            </a:r>
            <a:r>
              <a:rPr lang="en-US" dirty="0"/>
              <a:t>languages with different uses. Java is a full-fledged compiled, </a:t>
            </a:r>
            <a:r>
              <a:rPr lang="en-US" dirty="0" smtClean="0"/>
              <a:t>object-oriented language</a:t>
            </a:r>
            <a:r>
              <a:rPr lang="en-US" dirty="0"/>
              <a:t>, popular for its ability to run on any platform with a </a:t>
            </a:r>
            <a:r>
              <a:rPr lang="en-US" dirty="0" smtClean="0"/>
              <a:t>JVM installed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Conversely</a:t>
            </a:r>
            <a:r>
              <a:rPr lang="en-US" dirty="0"/>
              <a:t>, JavaScript is one of the world’s most popular languages</a:t>
            </a:r>
            <a:r>
              <a:rPr lang="en-US" dirty="0" smtClean="0"/>
              <a:t>, with </a:t>
            </a:r>
            <a:r>
              <a:rPr lang="en-US" dirty="0"/>
              <a:t>fewer of the object-oriented features of Java, and runs directly </a:t>
            </a:r>
            <a:r>
              <a:rPr lang="en-US" dirty="0" smtClean="0"/>
              <a:t>inside the </a:t>
            </a:r>
            <a:r>
              <a:rPr lang="en-US" dirty="0"/>
              <a:t>browser, without the need for the JVM.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not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33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Try</a:t>
            </a:r>
            <a:r>
              <a:rPr lang="en-US" dirty="0"/>
              <a:t>-catch and </a:t>
            </a:r>
            <a:r>
              <a:rPr lang="en-US" dirty="0" smtClean="0"/>
              <a:t>throw statements </a:t>
            </a:r>
            <a:r>
              <a:rPr lang="en-US" dirty="0"/>
              <a:t>should be used for </a:t>
            </a:r>
            <a:r>
              <a:rPr lang="en-US" i="1" dirty="0"/>
              <a:t>abnormal </a:t>
            </a:r>
            <a:r>
              <a:rPr lang="en-US" dirty="0"/>
              <a:t>or </a:t>
            </a:r>
            <a:r>
              <a:rPr lang="en-US" i="1" dirty="0"/>
              <a:t>exceptional </a:t>
            </a:r>
            <a:r>
              <a:rPr lang="en-US" dirty="0"/>
              <a:t>cases in your program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Throwing </a:t>
            </a:r>
            <a:r>
              <a:rPr lang="en-US" dirty="0"/>
              <a:t>an exception disrupts the sequential </a:t>
            </a:r>
            <a:r>
              <a:rPr lang="en-US" dirty="0" smtClean="0"/>
              <a:t>execution of </a:t>
            </a:r>
            <a:r>
              <a:rPr lang="en-US" dirty="0"/>
              <a:t>a program. </a:t>
            </a:r>
            <a:r>
              <a:rPr lang="en-US" dirty="0" smtClean="0"/>
              <a:t>When </a:t>
            </a:r>
            <a:r>
              <a:rPr lang="en-US" dirty="0"/>
              <a:t>the exception is thrown all subsequent code is </a:t>
            </a:r>
            <a:r>
              <a:rPr lang="en-US" dirty="0" smtClean="0"/>
              <a:t>not executed </a:t>
            </a:r>
            <a:r>
              <a:rPr lang="en-US" dirty="0"/>
              <a:t>until the catch statement is reached.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reinforces why try-catch is </a:t>
            </a:r>
            <a:r>
              <a:rPr lang="en-US" dirty="0" smtClean="0"/>
              <a:t>for exceptional </a:t>
            </a:r>
            <a:r>
              <a:rPr lang="en-US" dirty="0"/>
              <a:t>cases.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4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Objects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4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not a full-fledged object-oriented programming language</a:t>
            </a:r>
            <a:r>
              <a:rPr lang="en-US" dirty="0" smtClean="0"/>
              <a:t>.</a:t>
            </a:r>
          </a:p>
          <a:p>
            <a:r>
              <a:rPr lang="en-US" dirty="0"/>
              <a:t>It does not </a:t>
            </a:r>
            <a:r>
              <a:rPr lang="en-US" dirty="0" smtClean="0"/>
              <a:t>have classes </a:t>
            </a:r>
            <a:r>
              <a:rPr lang="en-US" dirty="0"/>
              <a:t>per se, and it does not support many of the patterns you’d expect from </a:t>
            </a:r>
            <a:r>
              <a:rPr lang="en-US" dirty="0" smtClean="0"/>
              <a:t>an object</a:t>
            </a:r>
            <a:r>
              <a:rPr lang="en-US" dirty="0"/>
              <a:t>-oriented language like inheritance and </a:t>
            </a:r>
            <a:r>
              <a:rPr lang="en-US" dirty="0" smtClean="0"/>
              <a:t>polymorphism.</a:t>
            </a:r>
          </a:p>
          <a:p>
            <a:r>
              <a:rPr lang="en-US" dirty="0"/>
              <a:t>The language does, however, support objects.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Objects not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34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have </a:t>
            </a:r>
            <a:r>
              <a:rPr lang="en-US" b="1" dirty="0"/>
              <a:t>constructors</a:t>
            </a:r>
            <a:r>
              <a:rPr lang="en-US" dirty="0"/>
              <a:t>, </a:t>
            </a:r>
            <a:r>
              <a:rPr lang="en-US" b="1" dirty="0"/>
              <a:t>properties</a:t>
            </a:r>
            <a:r>
              <a:rPr lang="en-US" dirty="0"/>
              <a:t>, and </a:t>
            </a:r>
            <a:r>
              <a:rPr lang="en-US" b="1" dirty="0"/>
              <a:t>methods </a:t>
            </a:r>
            <a:r>
              <a:rPr lang="en-US" dirty="0"/>
              <a:t>associated with </a:t>
            </a:r>
            <a:r>
              <a:rPr lang="en-US" dirty="0" smtClean="0"/>
              <a:t>them.</a:t>
            </a:r>
          </a:p>
          <a:p>
            <a:r>
              <a:rPr lang="en-US" dirty="0"/>
              <a:t>There </a:t>
            </a:r>
            <a:r>
              <a:rPr lang="en-US" dirty="0" smtClean="0"/>
              <a:t>are objects </a:t>
            </a:r>
            <a:r>
              <a:rPr lang="en-US" dirty="0"/>
              <a:t>that are included in the JavaScript language; you can also define your </a:t>
            </a:r>
            <a:r>
              <a:rPr lang="en-US" dirty="0" smtClean="0"/>
              <a:t>own kind </a:t>
            </a:r>
            <a:r>
              <a:rPr lang="en-US" dirty="0"/>
              <a:t>of objects.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</a:t>
            </a:r>
            <a:r>
              <a:rPr lang="en-US" dirty="0"/>
              <a:t>f</a:t>
            </a:r>
            <a:r>
              <a:rPr lang="en-US" dirty="0" smtClean="0"/>
              <a:t>ull</a:t>
            </a:r>
            <a:r>
              <a:rPr lang="en-US" dirty="0"/>
              <a:t>-</a:t>
            </a:r>
            <a:r>
              <a:rPr lang="en-US" dirty="0" smtClean="0"/>
              <a:t>fledged O.O.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96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Normally to create a new object we use the new keyword, the class name, and ( </a:t>
            </a:r>
            <a:r>
              <a:rPr lang="en-US" dirty="0" smtClean="0"/>
              <a:t>) brackets </a:t>
            </a:r>
            <a:r>
              <a:rPr lang="en-US" dirty="0"/>
              <a:t>with </a:t>
            </a:r>
            <a:r>
              <a:rPr lang="en-US" i="1" dirty="0"/>
              <a:t>n </a:t>
            </a:r>
            <a:r>
              <a:rPr lang="en-US" dirty="0"/>
              <a:t>optional parameters inside, comma delimited as follows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someObject</a:t>
            </a:r>
            <a:r>
              <a:rPr lang="en-US" dirty="0"/>
              <a:t> = </a:t>
            </a:r>
            <a:r>
              <a:rPr lang="en-US" b="1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ObjectName</a:t>
            </a:r>
            <a:r>
              <a:rPr lang="en-US" dirty="0" smtClean="0">
                <a:solidFill>
                  <a:srgbClr val="CE2933"/>
                </a:solidFill>
              </a:rPr>
              <a:t>(</a:t>
            </a:r>
            <a:r>
              <a:rPr lang="en-US" dirty="0" smtClean="0"/>
              <a:t>p1,p2</a:t>
            </a:r>
            <a:r>
              <a:rPr lang="en-US" dirty="0"/>
              <a:t>,..., </a:t>
            </a:r>
            <a:r>
              <a:rPr lang="en-US" dirty="0" err="1"/>
              <a:t>p</a:t>
            </a:r>
            <a:r>
              <a:rPr lang="en-US" dirty="0" err="1" smtClean="0"/>
              <a:t>n</a:t>
            </a:r>
            <a:r>
              <a:rPr lang="en-US" dirty="0">
                <a:solidFill>
                  <a:srgbClr val="CE2933"/>
                </a:solidFill>
              </a:rPr>
              <a:t>)</a:t>
            </a:r>
            <a:r>
              <a:rPr lang="en-US" dirty="0" smtClean="0"/>
              <a:t>;</a:t>
            </a:r>
          </a:p>
          <a:p>
            <a:r>
              <a:rPr lang="en-US" dirty="0"/>
              <a:t>For some classes, shortcut constructors are </a:t>
            </a:r>
            <a:r>
              <a:rPr lang="en-US" dirty="0" smtClean="0"/>
              <a:t>defined</a:t>
            </a:r>
          </a:p>
          <a:p>
            <a:r>
              <a:rPr lang="en-US" dirty="0" err="1"/>
              <a:t>var</a:t>
            </a:r>
            <a:r>
              <a:rPr lang="en-US" dirty="0"/>
              <a:t> greeting = "Good Morning";</a:t>
            </a:r>
          </a:p>
          <a:p>
            <a:r>
              <a:rPr lang="en-US" dirty="0" err="1" smtClean="0"/>
              <a:t>vs</a:t>
            </a:r>
            <a:r>
              <a:rPr lang="en-US" dirty="0" smtClean="0"/>
              <a:t> the formal:</a:t>
            </a:r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greeting = new String("Good Morning");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43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object might have properties that can be accessed, depending on its definition.</a:t>
            </a:r>
          </a:p>
          <a:p>
            <a:r>
              <a:rPr lang="en-US" dirty="0"/>
              <a:t>When a property exists, it can be accessed using </a:t>
            </a:r>
            <a:r>
              <a:rPr lang="en-US" b="1" dirty="0"/>
              <a:t>dot notation </a:t>
            </a:r>
            <a:r>
              <a:rPr lang="en-US" dirty="0"/>
              <a:t>where a dot </a:t>
            </a:r>
            <a:r>
              <a:rPr lang="en-US" dirty="0" smtClean="0"/>
              <a:t>between the </a:t>
            </a:r>
            <a:r>
              <a:rPr lang="en-US" dirty="0"/>
              <a:t>instance name and the property references that property.</a:t>
            </a:r>
          </a:p>
          <a:p>
            <a:r>
              <a:rPr lang="en-US" i="1" dirty="0" smtClean="0"/>
              <a:t>/</a:t>
            </a:r>
            <a:r>
              <a:rPr lang="en-US" i="1" dirty="0"/>
              <a:t>/show </a:t>
            </a:r>
            <a:r>
              <a:rPr lang="en-US" i="1" dirty="0" err="1"/>
              <a:t>someObject.property</a:t>
            </a:r>
            <a:r>
              <a:rPr lang="en-US" i="1" dirty="0"/>
              <a:t> to the </a:t>
            </a:r>
            <a:r>
              <a:rPr lang="en-US" i="1" dirty="0" smtClean="0"/>
              <a:t>user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alert</a:t>
            </a:r>
            <a:r>
              <a:rPr lang="en-US" dirty="0"/>
              <a:t>(</a:t>
            </a:r>
            <a:r>
              <a:rPr lang="en-US" dirty="0" err="1">
                <a:solidFill>
                  <a:srgbClr val="CE2933"/>
                </a:solidFill>
              </a:rPr>
              <a:t>someObject</a:t>
            </a:r>
            <a:r>
              <a:rPr lang="en-US" b="1" dirty="0" err="1">
                <a:solidFill>
                  <a:srgbClr val="CE2933"/>
                </a:solidFill>
              </a:rPr>
              <a:t>.</a:t>
            </a:r>
            <a:r>
              <a:rPr lang="en-US" dirty="0" err="1">
                <a:solidFill>
                  <a:srgbClr val="CE2933"/>
                </a:solidFill>
              </a:rPr>
              <a:t>property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the dot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93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also have methods, which are </a:t>
            </a:r>
            <a:r>
              <a:rPr lang="en-US" b="1" dirty="0"/>
              <a:t>functions</a:t>
            </a:r>
            <a:r>
              <a:rPr lang="en-US" dirty="0"/>
              <a:t> associated with an instance </a:t>
            </a:r>
            <a:r>
              <a:rPr lang="en-US" dirty="0" smtClean="0"/>
              <a:t>of an </a:t>
            </a:r>
            <a:r>
              <a:rPr lang="en-US" dirty="0"/>
              <a:t>object. These methods are called using the same dot notation as for properties</a:t>
            </a:r>
            <a:r>
              <a:rPr lang="en-US" dirty="0" smtClean="0"/>
              <a:t>, but </a:t>
            </a:r>
            <a:r>
              <a:rPr lang="en-US" dirty="0"/>
              <a:t>instead of accessing a variable, we are calling a method.</a:t>
            </a:r>
          </a:p>
          <a:p>
            <a:r>
              <a:rPr lang="en-US" dirty="0" err="1"/>
              <a:t>someObject</a:t>
            </a:r>
            <a:r>
              <a:rPr lang="en-US" b="1" dirty="0" err="1">
                <a:solidFill>
                  <a:srgbClr val="CE2933"/>
                </a:solidFill>
              </a:rPr>
              <a:t>.doSomething</a:t>
            </a:r>
            <a:r>
              <a:rPr lang="en-US" b="1" dirty="0">
                <a:solidFill>
                  <a:srgbClr val="CE2933"/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en-US" dirty="0"/>
              <a:t>Methods may produce different output depending on the object they are </a:t>
            </a:r>
            <a:r>
              <a:rPr lang="en-US" dirty="0" smtClean="0"/>
              <a:t>associated with </a:t>
            </a:r>
            <a:r>
              <a:rPr lang="en-US" dirty="0"/>
              <a:t>because </a:t>
            </a:r>
            <a:r>
              <a:rPr lang="en-US" i="1" dirty="0"/>
              <a:t>they can utilize the internal properties of the object.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the dot, with brackets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921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Objects Included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number of useful objects are included with </a:t>
            </a:r>
            <a:r>
              <a:rPr lang="en-US" dirty="0" smtClean="0"/>
              <a:t>JavaScript</a:t>
            </a:r>
            <a:r>
              <a:rPr lang="en-US" dirty="0"/>
              <a:t> </a:t>
            </a:r>
            <a:r>
              <a:rPr lang="en-US" dirty="0" smtClean="0"/>
              <a:t>including: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Array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Boolean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Math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String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Dom objects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are one of the most used data </a:t>
            </a:r>
            <a:r>
              <a:rPr lang="en-US" dirty="0" smtClean="0"/>
              <a:t>structures. </a:t>
            </a:r>
            <a:r>
              <a:rPr lang="en-US" dirty="0"/>
              <a:t>In practice, this class is defined to behave more like a linked </a:t>
            </a:r>
            <a:r>
              <a:rPr lang="en-US" dirty="0" smtClean="0"/>
              <a:t>list in </a:t>
            </a:r>
            <a:r>
              <a:rPr lang="en-US" dirty="0"/>
              <a:t>that it can be resized dynamically, but the implementation is browser specific</a:t>
            </a:r>
            <a:r>
              <a:rPr lang="en-US" dirty="0" smtClean="0"/>
              <a:t>,  meaning </a:t>
            </a:r>
            <a:r>
              <a:rPr lang="en-US" dirty="0"/>
              <a:t>the efficiency of insert and delete operations is unknown</a:t>
            </a:r>
            <a:r>
              <a:rPr lang="en-US" dirty="0" smtClean="0"/>
              <a:t>.</a:t>
            </a:r>
          </a:p>
          <a:p>
            <a:r>
              <a:rPr lang="en-US" dirty="0"/>
              <a:t>The following code creates a new</a:t>
            </a:r>
            <a:r>
              <a:rPr lang="en-US" dirty="0" smtClean="0"/>
              <a:t>, empty </a:t>
            </a:r>
            <a:r>
              <a:rPr lang="en-US" dirty="0"/>
              <a:t>array named greetings:</a:t>
            </a:r>
          </a:p>
          <a:p>
            <a:r>
              <a:rPr lang="en-US" dirty="0" err="1"/>
              <a:t>var</a:t>
            </a:r>
            <a:r>
              <a:rPr lang="en-US" dirty="0"/>
              <a:t> greetings = new Array();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14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r>
              <a:rPr lang="en-US" dirty="0"/>
              <a:t>To initialize the array with values, the variable declaration would look like </a:t>
            </a:r>
            <a:r>
              <a:rPr lang="en-US" dirty="0" smtClean="0"/>
              <a:t>the following</a:t>
            </a:r>
            <a:r>
              <a:rPr lang="en-US" dirty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greetings = new Array</a:t>
            </a:r>
            <a:r>
              <a:rPr lang="en-US" dirty="0">
                <a:solidFill>
                  <a:srgbClr val="CE2933"/>
                </a:solidFill>
              </a:rPr>
              <a:t>("Good Morning", </a:t>
            </a:r>
            <a:r>
              <a:rPr lang="en-US" dirty="0" smtClean="0">
                <a:solidFill>
                  <a:srgbClr val="CE2933"/>
                </a:solidFill>
              </a:rPr>
              <a:t>"</a:t>
            </a:r>
            <a:r>
              <a:rPr lang="en-US" dirty="0">
                <a:solidFill>
                  <a:srgbClr val="CE2933"/>
                </a:solidFill>
              </a:rPr>
              <a:t>Good Afternoon")</a:t>
            </a:r>
            <a:r>
              <a:rPr lang="en-US" dirty="0"/>
              <a:t>;</a:t>
            </a:r>
          </a:p>
          <a:p>
            <a:r>
              <a:rPr lang="en-US" dirty="0"/>
              <a:t>or, using the square bracket notation:</a:t>
            </a:r>
          </a:p>
          <a:p>
            <a:r>
              <a:rPr lang="en-US" dirty="0" err="1"/>
              <a:t>var</a:t>
            </a:r>
            <a:r>
              <a:rPr lang="en-US" dirty="0"/>
              <a:t> greetings = </a:t>
            </a:r>
            <a:r>
              <a:rPr lang="en-US" dirty="0">
                <a:solidFill>
                  <a:srgbClr val="CE2933"/>
                </a:solidFill>
              </a:rPr>
              <a:t>["Good Morning", "Good Afternoon"]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Initialize with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6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Client-Side Scripting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 the client compute</a:t>
            </a:r>
            <a:endParaRPr lang="en-US" dirty="0"/>
          </a:p>
        </p:txBody>
      </p:sp>
      <p:pic>
        <p:nvPicPr>
          <p:cNvPr id="4" name="Picture 3" descr="4071506001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689166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access an element in the array you use the familiar square bracket notation </a:t>
            </a:r>
            <a:r>
              <a:rPr lang="en-US" dirty="0" smtClean="0"/>
              <a:t>from Java </a:t>
            </a:r>
            <a:r>
              <a:rPr lang="en-US" dirty="0"/>
              <a:t>and C-style languages, with the index you wish to access inside the brackets.</a:t>
            </a:r>
          </a:p>
          <a:p>
            <a:r>
              <a:rPr lang="en-US" dirty="0" smtClean="0"/>
              <a:t>	alert </a:t>
            </a:r>
            <a:r>
              <a:rPr lang="en-US" dirty="0"/>
              <a:t>( greetings</a:t>
            </a:r>
            <a:r>
              <a:rPr lang="en-US" b="1" dirty="0">
                <a:solidFill>
                  <a:srgbClr val="CE2933"/>
                </a:solidFill>
              </a:rPr>
              <a:t>[</a:t>
            </a:r>
            <a:r>
              <a:rPr lang="en-US" dirty="0"/>
              <a:t>0</a:t>
            </a:r>
            <a:r>
              <a:rPr lang="en-US" b="1" dirty="0">
                <a:solidFill>
                  <a:srgbClr val="CE2933"/>
                </a:solidFill>
              </a:rPr>
              <a:t>] 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r>
              <a:rPr lang="en-US" dirty="0"/>
              <a:t>One of the most common actions on an array is to traverse through the </a:t>
            </a:r>
            <a:r>
              <a:rPr lang="en-US" dirty="0" smtClean="0"/>
              <a:t>items sequentially.</a:t>
            </a:r>
            <a:r>
              <a:rPr lang="en-US" dirty="0"/>
              <a:t> </a:t>
            </a:r>
            <a:r>
              <a:rPr lang="en-US" dirty="0" smtClean="0"/>
              <a:t>Using </a:t>
            </a:r>
            <a:r>
              <a:rPr lang="en-US" dirty="0"/>
              <a:t>the Array object’s </a:t>
            </a:r>
            <a:r>
              <a:rPr lang="en-US" b="1" dirty="0"/>
              <a:t>length</a:t>
            </a:r>
            <a:r>
              <a:rPr lang="en-US" dirty="0"/>
              <a:t> property to determine </a:t>
            </a:r>
            <a:r>
              <a:rPr lang="en-US" dirty="0" smtClean="0"/>
              <a:t>the maximum </a:t>
            </a:r>
            <a:r>
              <a:rPr lang="en-US" dirty="0"/>
              <a:t>valid </a:t>
            </a:r>
            <a:r>
              <a:rPr lang="en-US" dirty="0" smtClean="0"/>
              <a:t>index. We have:</a:t>
            </a:r>
          </a:p>
          <a:p>
            <a:r>
              <a:rPr lang="en-US" dirty="0"/>
              <a:t>for 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greetings</a:t>
            </a:r>
            <a:r>
              <a:rPr lang="en-US" b="1" dirty="0" err="1">
                <a:solidFill>
                  <a:srgbClr val="CE2933"/>
                </a:solidFill>
              </a:rPr>
              <a:t>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r>
              <a:rPr lang="en-US" dirty="0" smtClean="0"/>
              <a:t>	alert</a:t>
            </a:r>
            <a:r>
              <a:rPr lang="en-US" dirty="0"/>
              <a:t>(greetings[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Access and Traverse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06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Index and Value</a:t>
            </a:r>
            <a:endParaRPr lang="en-US" dirty="0"/>
          </a:p>
        </p:txBody>
      </p:sp>
      <p:pic>
        <p:nvPicPr>
          <p:cNvPr id="6" name="Content Placeholder 5" descr="407150601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259" b="-118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2374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Modifying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add an item to an existing array, you can use the </a:t>
            </a:r>
            <a:r>
              <a:rPr lang="en-US" b="1" dirty="0"/>
              <a:t>push</a:t>
            </a:r>
            <a:r>
              <a:rPr lang="en-US" dirty="0"/>
              <a:t> method.</a:t>
            </a:r>
          </a:p>
          <a:p>
            <a:r>
              <a:rPr lang="en-US" dirty="0" err="1"/>
              <a:t>greetings</a:t>
            </a:r>
            <a:r>
              <a:rPr lang="en-US" b="1" dirty="0" err="1">
                <a:solidFill>
                  <a:srgbClr val="CE2933"/>
                </a:solidFill>
              </a:rPr>
              <a:t>.push</a:t>
            </a:r>
            <a:r>
              <a:rPr lang="en-US" dirty="0"/>
              <a:t>("Good Evening")</a:t>
            </a:r>
            <a:r>
              <a:rPr lang="en-US" dirty="0" smtClean="0"/>
              <a:t>;</a:t>
            </a:r>
          </a:p>
          <a:p>
            <a:r>
              <a:rPr lang="en-US" dirty="0"/>
              <a:t>The </a:t>
            </a:r>
            <a:r>
              <a:rPr lang="en-US" b="1" dirty="0"/>
              <a:t>pop</a:t>
            </a:r>
            <a:r>
              <a:rPr lang="en-US" dirty="0"/>
              <a:t> method can be used to remove an item from the back of an array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Additional methods: </a:t>
            </a:r>
            <a:r>
              <a:rPr lang="en-US" dirty="0" err="1"/>
              <a:t>concat</a:t>
            </a:r>
            <a:r>
              <a:rPr lang="en-US" dirty="0"/>
              <a:t>(), slice(), join()</a:t>
            </a:r>
            <a:r>
              <a:rPr lang="en-US" dirty="0" smtClean="0"/>
              <a:t>, reverse</a:t>
            </a:r>
            <a:r>
              <a:rPr lang="en-US" dirty="0"/>
              <a:t>(), shift(), and sort()</a:t>
            </a:r>
          </a:p>
        </p:txBody>
      </p:sp>
    </p:spTree>
    <p:extLst>
      <p:ext uri="{BB962C8B-B14F-4D97-AF65-F5344CB8AC3E}">
        <p14:creationId xmlns:p14="http://schemas.microsoft.com/office/powerpoint/2010/main" val="2933787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Math class </a:t>
            </a:r>
            <a:r>
              <a:rPr lang="en-US" dirty="0"/>
              <a:t>allows one to access common mathematic functions and </a:t>
            </a:r>
            <a:r>
              <a:rPr lang="en-US" dirty="0" smtClean="0"/>
              <a:t>common values </a:t>
            </a:r>
            <a:r>
              <a:rPr lang="en-US" dirty="0"/>
              <a:t>quickly in one place</a:t>
            </a:r>
            <a:r>
              <a:rPr lang="en-US" dirty="0" smtClean="0"/>
              <a:t>.</a:t>
            </a:r>
          </a:p>
          <a:p>
            <a:r>
              <a:rPr lang="en-US" dirty="0"/>
              <a:t>This static class contains methods such as max(), min()</a:t>
            </a:r>
            <a:r>
              <a:rPr lang="en-US" dirty="0" smtClean="0"/>
              <a:t>, </a:t>
            </a:r>
            <a:r>
              <a:rPr lang="en-US" dirty="0" err="1" smtClean="0"/>
              <a:t>pow</a:t>
            </a:r>
            <a:r>
              <a:rPr lang="en-US" dirty="0"/>
              <a:t>(), </a:t>
            </a:r>
            <a:r>
              <a:rPr lang="en-US" dirty="0" err="1"/>
              <a:t>sqrt</a:t>
            </a:r>
            <a:r>
              <a:rPr lang="en-US" dirty="0"/>
              <a:t>(), and </a:t>
            </a:r>
            <a:r>
              <a:rPr lang="en-US" dirty="0" err="1"/>
              <a:t>exp</a:t>
            </a:r>
            <a:r>
              <a:rPr lang="en-US" dirty="0"/>
              <a:t>(), and trigonometric functions such as sin(), </a:t>
            </a:r>
            <a:r>
              <a:rPr lang="en-US" dirty="0" err="1"/>
              <a:t>cos</a:t>
            </a:r>
            <a:r>
              <a:rPr lang="en-US" dirty="0"/>
              <a:t>(), </a:t>
            </a:r>
            <a:r>
              <a:rPr lang="en-US" dirty="0" smtClean="0"/>
              <a:t>and </a:t>
            </a:r>
            <a:r>
              <a:rPr lang="en-US" dirty="0" err="1" smtClean="0"/>
              <a:t>arctan</a:t>
            </a:r>
            <a:r>
              <a:rPr lang="en-US" dirty="0"/>
              <a:t>()</a:t>
            </a:r>
            <a:r>
              <a:rPr lang="en-US" dirty="0" smtClean="0"/>
              <a:t>.</a:t>
            </a:r>
          </a:p>
          <a:p>
            <a:r>
              <a:rPr lang="en-US" dirty="0"/>
              <a:t>M</a:t>
            </a:r>
            <a:r>
              <a:rPr lang="en-US" dirty="0" smtClean="0"/>
              <a:t>any </a:t>
            </a:r>
            <a:r>
              <a:rPr lang="en-US" dirty="0"/>
              <a:t>mathematical constants are defined such as PI, </a:t>
            </a:r>
            <a:r>
              <a:rPr lang="en-US" dirty="0" smtClean="0"/>
              <a:t>E, SQRT2</a:t>
            </a:r>
            <a:r>
              <a:rPr lang="en-US" dirty="0"/>
              <a:t>, and some </a:t>
            </a:r>
            <a:r>
              <a:rPr lang="en-US" dirty="0" smtClean="0"/>
              <a:t>others</a:t>
            </a:r>
          </a:p>
          <a:p>
            <a:r>
              <a:rPr lang="en-US" b="1" dirty="0" err="1" smtClean="0"/>
              <a:t>Math.PI</a:t>
            </a:r>
            <a:r>
              <a:rPr lang="en-US" b="1" dirty="0" smtClean="0"/>
              <a:t>;</a:t>
            </a:r>
            <a:r>
              <a:rPr lang="en-US" dirty="0" smtClean="0"/>
              <a:t> </a:t>
            </a:r>
            <a:r>
              <a:rPr lang="en-US" i="1" dirty="0"/>
              <a:t>// 3.141592657</a:t>
            </a:r>
          </a:p>
          <a:p>
            <a:r>
              <a:rPr lang="en-US" b="1" dirty="0" err="1"/>
              <a:t>Math.sqrt</a:t>
            </a:r>
            <a:r>
              <a:rPr lang="en-US" b="1" dirty="0"/>
              <a:t>(4); </a:t>
            </a:r>
            <a:r>
              <a:rPr lang="en-US" i="1" dirty="0"/>
              <a:t>// square root of 4 is 2.</a:t>
            </a:r>
          </a:p>
          <a:p>
            <a:r>
              <a:rPr lang="en-US" b="1" dirty="0" err="1"/>
              <a:t>Math.random</a:t>
            </a:r>
            <a:r>
              <a:rPr lang="en-US" b="1" dirty="0"/>
              <a:t>(); </a:t>
            </a:r>
            <a:r>
              <a:rPr lang="en-US" i="1" dirty="0"/>
              <a:t>// random number between 0 and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7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String class </a:t>
            </a:r>
            <a:r>
              <a:rPr lang="en-US" dirty="0"/>
              <a:t>has already been used without us even knowing it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Constructor usage</a:t>
            </a:r>
          </a:p>
          <a:p>
            <a:r>
              <a:rPr lang="en-US" dirty="0" err="1"/>
              <a:t>var</a:t>
            </a:r>
            <a:r>
              <a:rPr lang="en-US" dirty="0"/>
              <a:t> greet = new String("Good"); </a:t>
            </a:r>
            <a:r>
              <a:rPr lang="en-US" i="1" dirty="0"/>
              <a:t>// long form constructor</a:t>
            </a:r>
          </a:p>
          <a:p>
            <a:r>
              <a:rPr lang="en-US" dirty="0" err="1"/>
              <a:t>var</a:t>
            </a:r>
            <a:r>
              <a:rPr lang="en-US" dirty="0"/>
              <a:t> greet = "Good"; </a:t>
            </a:r>
            <a:r>
              <a:rPr lang="en-US" i="1" dirty="0"/>
              <a:t>// shortcut constructor</a:t>
            </a:r>
            <a:endParaRPr lang="en-US" dirty="0" smtClean="0"/>
          </a:p>
          <a:p>
            <a:r>
              <a:rPr lang="en-US" b="1" dirty="0" smtClean="0"/>
              <a:t>Length of a string</a:t>
            </a:r>
          </a:p>
          <a:p>
            <a:r>
              <a:rPr lang="en-US" dirty="0"/>
              <a:t>alert (</a:t>
            </a:r>
            <a:r>
              <a:rPr lang="en-US" dirty="0" err="1"/>
              <a:t>greet</a:t>
            </a:r>
            <a:r>
              <a:rPr lang="en-US" b="1" dirty="0" err="1">
                <a:solidFill>
                  <a:srgbClr val="CE2933"/>
                </a:solidFill>
              </a:rPr>
              <a:t>.length</a:t>
            </a:r>
            <a:r>
              <a:rPr lang="en-US" dirty="0"/>
              <a:t>); </a:t>
            </a:r>
            <a:r>
              <a:rPr lang="en-US" i="1" dirty="0"/>
              <a:t>// will display </a:t>
            </a:r>
            <a:r>
              <a:rPr lang="en-US" dirty="0"/>
              <a:t>"</a:t>
            </a:r>
            <a:r>
              <a:rPr lang="en-US" i="1" dirty="0"/>
              <a:t>4</a:t>
            </a:r>
            <a:r>
              <a:rPr lang="en-US" dirty="0"/>
              <a:t>"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76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</a:t>
            </a:r>
            <a:r>
              <a:rPr lang="en-US" dirty="0" err="1"/>
              <a:t>greet</a:t>
            </a:r>
            <a:r>
              <a:rPr lang="en-US" b="1" dirty="0" err="1">
                <a:solidFill>
                  <a:srgbClr val="CE2933"/>
                </a:solidFill>
              </a:rPr>
              <a:t>.concat</a:t>
            </a:r>
            <a:r>
              <a:rPr lang="en-US" dirty="0"/>
              <a:t>("Morning"); </a:t>
            </a:r>
            <a:r>
              <a:rPr lang="en-US" i="1" dirty="0"/>
              <a:t>// Long form concatenation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greet</a:t>
            </a:r>
            <a:r>
              <a:rPr lang="en-US" b="1" dirty="0">
                <a:solidFill>
                  <a:srgbClr val="CE2933"/>
                </a:solidFill>
              </a:rPr>
              <a:t> + </a:t>
            </a:r>
            <a:r>
              <a:rPr lang="en-US" dirty="0"/>
              <a:t>"Morning"; </a:t>
            </a:r>
            <a:r>
              <a:rPr lang="en-US" i="1" dirty="0"/>
              <a:t>// + operator </a:t>
            </a:r>
            <a:r>
              <a:rPr lang="en-US" i="1" dirty="0" smtClean="0"/>
              <a:t>concatenation</a:t>
            </a:r>
          </a:p>
          <a:p>
            <a:r>
              <a:rPr lang="en-US" dirty="0"/>
              <a:t>Many other useful methods exist within the String class, such as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accessing a single </a:t>
            </a:r>
            <a:r>
              <a:rPr lang="en-US" dirty="0"/>
              <a:t>character using </a:t>
            </a:r>
            <a:r>
              <a:rPr lang="en-US" dirty="0" err="1"/>
              <a:t>charAt</a:t>
            </a:r>
            <a:r>
              <a:rPr lang="en-US" dirty="0"/>
              <a:t>(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searching </a:t>
            </a:r>
            <a:r>
              <a:rPr lang="en-US" dirty="0"/>
              <a:t>for one using </a:t>
            </a:r>
            <a:r>
              <a:rPr lang="en-US" dirty="0" err="1"/>
              <a:t>indexOf</a:t>
            </a:r>
            <a:r>
              <a:rPr lang="en-US" dirty="0"/>
              <a:t>(). </a:t>
            </a:r>
            <a:endParaRPr lang="en-US" dirty="0" smtClean="0"/>
          </a:p>
          <a:p>
            <a:r>
              <a:rPr lang="en-US" dirty="0" smtClean="0"/>
              <a:t>Strings allow splitting </a:t>
            </a:r>
            <a:r>
              <a:rPr lang="en-US" dirty="0"/>
              <a:t>a string into an array, searching and matching with split(), search(), </a:t>
            </a:r>
            <a:r>
              <a:rPr lang="en-US" dirty="0" smtClean="0"/>
              <a:t>and match</a:t>
            </a:r>
            <a:r>
              <a:rPr lang="en-US" dirty="0"/>
              <a:t>() methods.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59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Date class is yet another helpful included </a:t>
            </a:r>
            <a:r>
              <a:rPr lang="en-US" dirty="0" smtClean="0"/>
              <a:t>object you </a:t>
            </a:r>
            <a:r>
              <a:rPr lang="en-US" dirty="0"/>
              <a:t>should be aware of</a:t>
            </a:r>
            <a:r>
              <a:rPr lang="en-US" dirty="0" smtClean="0"/>
              <a:t>. </a:t>
            </a:r>
            <a:r>
              <a:rPr lang="en-US" dirty="0"/>
              <a:t>It allows you to quickly calculate the current date or </a:t>
            </a:r>
            <a:r>
              <a:rPr lang="en-US" dirty="0" smtClean="0"/>
              <a:t>create date </a:t>
            </a:r>
            <a:r>
              <a:rPr lang="en-US" dirty="0"/>
              <a:t>objects for particular dates. To display today’s date as a string, we would </a:t>
            </a:r>
            <a:r>
              <a:rPr lang="en-US" dirty="0" smtClean="0"/>
              <a:t>simply create </a:t>
            </a:r>
            <a:r>
              <a:rPr lang="en-US" dirty="0"/>
              <a:t>a new object and use the </a:t>
            </a:r>
            <a:r>
              <a:rPr lang="en-US" dirty="0" err="1"/>
              <a:t>toString</a:t>
            </a:r>
            <a:r>
              <a:rPr lang="en-US" dirty="0"/>
              <a:t>() method</a:t>
            </a:r>
            <a:r>
              <a:rPr lang="en-US" dirty="0" smtClean="0"/>
              <a:t>.</a:t>
            </a:r>
          </a:p>
          <a:p>
            <a:r>
              <a:rPr lang="en-US" dirty="0" err="1"/>
              <a:t>var</a:t>
            </a:r>
            <a:r>
              <a:rPr lang="en-US" dirty="0"/>
              <a:t> d = </a:t>
            </a:r>
            <a:r>
              <a:rPr lang="en-US" b="1" dirty="0">
                <a:solidFill>
                  <a:srgbClr val="CE2933"/>
                </a:solidFill>
              </a:rPr>
              <a:t>new Date();</a:t>
            </a:r>
          </a:p>
          <a:p>
            <a:r>
              <a:rPr lang="en-US" i="1" dirty="0">
                <a:solidFill>
                  <a:schemeClr val="accent1"/>
                </a:solidFill>
              </a:rPr>
              <a:t>// This outputs Today is Mon Nov 12 2012 15:40:19 GMT-0700</a:t>
            </a:r>
          </a:p>
          <a:p>
            <a:r>
              <a:rPr lang="en-US" dirty="0"/>
              <a:t>alert ("Today is "+ </a:t>
            </a:r>
            <a:r>
              <a:rPr lang="en-US" b="1" dirty="0" err="1">
                <a:solidFill>
                  <a:srgbClr val="CE2933"/>
                </a:solidFill>
              </a:rPr>
              <a:t>d.toString</a:t>
            </a:r>
            <a:r>
              <a:rPr lang="en-US" b="1" dirty="0">
                <a:solidFill>
                  <a:srgbClr val="CE2933"/>
                </a:solidFill>
              </a:rPr>
              <a:t>()</a:t>
            </a:r>
            <a:r>
              <a:rPr lang="en-US" dirty="0"/>
              <a:t>);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that kind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2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The window object in JavaScript corresponds to the browser itself. Through it</a:t>
            </a:r>
            <a:r>
              <a:rPr lang="en-US" dirty="0" smtClean="0"/>
              <a:t>, you </a:t>
            </a:r>
            <a:r>
              <a:rPr lang="en-US" dirty="0"/>
              <a:t>can access the current page’s URL, the browser’s history, and what’s </a:t>
            </a:r>
            <a:r>
              <a:rPr lang="en-US" dirty="0" smtClean="0"/>
              <a:t>being displayed </a:t>
            </a:r>
            <a:r>
              <a:rPr lang="en-US" dirty="0"/>
              <a:t>in the status bar, as well as opening new browser windows.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fact</a:t>
            </a:r>
            <a:r>
              <a:rPr lang="en-US" dirty="0" smtClean="0"/>
              <a:t>, the </a:t>
            </a:r>
            <a:r>
              <a:rPr lang="en-US" dirty="0"/>
              <a:t>alert() function mentioned earlier is actually a method of the </a:t>
            </a:r>
            <a:r>
              <a:rPr lang="en-US" dirty="0" smtClean="0"/>
              <a:t>window object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77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Document Object Model (DOM)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0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is almost always used to interact with the HTML document in </a:t>
            </a:r>
            <a:r>
              <a:rPr lang="en-US" dirty="0" smtClean="0"/>
              <a:t>which it </a:t>
            </a:r>
            <a:r>
              <a:rPr lang="en-US" dirty="0"/>
              <a:t>is contained</a:t>
            </a:r>
            <a:r>
              <a:rPr lang="en-US" dirty="0" smtClean="0"/>
              <a:t>.</a:t>
            </a:r>
          </a:p>
          <a:p>
            <a:r>
              <a:rPr lang="en-US" dirty="0"/>
              <a:t>This is </a:t>
            </a:r>
            <a:r>
              <a:rPr lang="en-US" dirty="0" smtClean="0"/>
              <a:t>accomplished through </a:t>
            </a:r>
            <a:r>
              <a:rPr lang="en-US" dirty="0"/>
              <a:t>a programming interface (API) called the </a:t>
            </a:r>
            <a:r>
              <a:rPr lang="en-US" b="1" dirty="0"/>
              <a:t>Document Object </a:t>
            </a:r>
            <a:r>
              <a:rPr lang="en-US" b="1" dirty="0" smtClean="0"/>
              <a:t>Model.</a:t>
            </a:r>
          </a:p>
          <a:p>
            <a:r>
              <a:rPr lang="en-US" dirty="0"/>
              <a:t>According to the W3C, the DOM is a:</a:t>
            </a:r>
          </a:p>
          <a:p>
            <a:r>
              <a:rPr lang="en-US" i="1" dirty="0"/>
              <a:t>Platform- and language-neutral interface that will allow programs </a:t>
            </a:r>
            <a:r>
              <a:rPr lang="en-US" i="1" dirty="0" smtClean="0"/>
              <a:t>and scripts </a:t>
            </a:r>
            <a:r>
              <a:rPr lang="en-US" i="1" dirty="0"/>
              <a:t>to dynamically access and update the content, structure and style </a:t>
            </a:r>
            <a:r>
              <a:rPr lang="en-US" i="1" dirty="0" smtClean="0"/>
              <a:t>of documents.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Client-Side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</a:t>
            </a:r>
            <a:r>
              <a:rPr lang="en-US" b="1" dirty="0"/>
              <a:t>advantages</a:t>
            </a:r>
            <a:r>
              <a:rPr lang="en-US" dirty="0"/>
              <a:t> of client-side scripting</a:t>
            </a:r>
            <a:r>
              <a:rPr lang="en-US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Processing can be offloaded from the server to client machines, </a:t>
            </a:r>
            <a:r>
              <a:rPr lang="en-US" dirty="0" smtClean="0"/>
              <a:t>thereby reducing </a:t>
            </a:r>
            <a:r>
              <a:rPr lang="en-US" dirty="0"/>
              <a:t>the load on the </a:t>
            </a:r>
            <a:r>
              <a:rPr lang="en-US" dirty="0" smtClean="0"/>
              <a:t>server.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browser can respond more rapidly to user events than a request to </a:t>
            </a:r>
            <a:r>
              <a:rPr lang="en-US" dirty="0" smtClean="0"/>
              <a:t>a remote </a:t>
            </a:r>
            <a:r>
              <a:rPr lang="en-US" dirty="0"/>
              <a:t>server ever could, which improves the user experience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JavaScript can interact with the downloaded HTML in a way that the </a:t>
            </a:r>
            <a:r>
              <a:rPr lang="en-US" dirty="0" smtClean="0"/>
              <a:t>server cannot</a:t>
            </a:r>
            <a:r>
              <a:rPr lang="en-US" dirty="0"/>
              <a:t>, creating a user experience more like desktop software than </a:t>
            </a:r>
            <a:r>
              <a:rPr lang="en-US" dirty="0" smtClean="0"/>
              <a:t>simple HTML </a:t>
            </a:r>
            <a:r>
              <a:rPr lang="en-US" dirty="0"/>
              <a:t>ever could.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59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64008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We already know all about the DOM, but by another name. The </a:t>
            </a:r>
            <a:r>
              <a:rPr lang="en-US" dirty="0"/>
              <a:t>tree </a:t>
            </a:r>
            <a:r>
              <a:rPr lang="en-US" dirty="0" smtClean="0"/>
              <a:t>structure from </a:t>
            </a:r>
            <a:r>
              <a:rPr lang="en-US" dirty="0"/>
              <a:t>Chapter </a:t>
            </a:r>
            <a:r>
              <a:rPr lang="en-US" dirty="0" smtClean="0"/>
              <a:t>2 (HTML) is </a:t>
            </a:r>
            <a:r>
              <a:rPr lang="en-US" dirty="0"/>
              <a:t>formally called the </a:t>
            </a:r>
            <a:r>
              <a:rPr lang="en-US" b="1" dirty="0"/>
              <a:t>DOM Tree </a:t>
            </a:r>
            <a:r>
              <a:rPr lang="en-US" dirty="0" smtClean="0"/>
              <a:t>with the </a:t>
            </a:r>
            <a:r>
              <a:rPr lang="en-US" dirty="0"/>
              <a:t>root, or topmost object called the </a:t>
            </a:r>
            <a:r>
              <a:rPr lang="en-US" b="1" dirty="0"/>
              <a:t>Document Root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Seems familiar, because it is!</a:t>
            </a:r>
            <a:endParaRPr lang="en-US" dirty="0"/>
          </a:p>
        </p:txBody>
      </p:sp>
      <p:pic>
        <p:nvPicPr>
          <p:cNvPr id="5" name="Picture 4" descr="4071506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19400"/>
            <a:ext cx="6671456" cy="36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40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199"/>
            <a:ext cx="6400800" cy="4572001"/>
          </a:xfrm>
        </p:spPr>
        <p:txBody>
          <a:bodyPr>
            <a:normAutofit/>
          </a:bodyPr>
          <a:lstStyle/>
          <a:p>
            <a:r>
              <a:rPr lang="en-US" dirty="0"/>
              <a:t>In the DOM, each element within the HTML document is called a </a:t>
            </a:r>
            <a:r>
              <a:rPr lang="en-US" b="1" dirty="0" smtClean="0"/>
              <a:t>node.</a:t>
            </a:r>
            <a:r>
              <a:rPr lang="en-US" dirty="0"/>
              <a:t> If </a:t>
            </a:r>
            <a:r>
              <a:rPr lang="en-US" dirty="0" smtClean="0"/>
              <a:t>the DOM </a:t>
            </a:r>
            <a:r>
              <a:rPr lang="en-US" dirty="0"/>
              <a:t>is a tree, then each node is an individual branch. </a:t>
            </a:r>
            <a:endParaRPr lang="en-US" dirty="0" smtClean="0"/>
          </a:p>
          <a:p>
            <a:r>
              <a:rPr lang="en-US" dirty="0" smtClean="0"/>
              <a:t>There are: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element </a:t>
            </a:r>
            <a:r>
              <a:rPr lang="en-US" dirty="0"/>
              <a:t>nodes</a:t>
            </a:r>
            <a:r>
              <a:rPr lang="en-US" dirty="0" smtClean="0"/>
              <a:t>,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text </a:t>
            </a:r>
            <a:r>
              <a:rPr lang="en-US" dirty="0"/>
              <a:t>nodes,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attribute nodes</a:t>
            </a:r>
          </a:p>
          <a:p>
            <a:r>
              <a:rPr lang="en-US" dirty="0"/>
              <a:t>All nodes in the DOM share a common set of properties and methods.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984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Nodes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Element, text and attribute nodes</a:t>
            </a:r>
            <a:endParaRPr lang="en-US" dirty="0"/>
          </a:p>
        </p:txBody>
      </p:sp>
      <p:pic>
        <p:nvPicPr>
          <p:cNvPr id="7" name="Content Placeholder 6" descr="407150601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830" b="-26830"/>
          <a:stretch>
            <a:fillRect/>
          </a:stretch>
        </p:blipFill>
        <p:spPr>
          <a:xfrm>
            <a:off x="762000" y="1143000"/>
            <a:ext cx="7543800" cy="5334171"/>
          </a:xfrm>
        </p:spPr>
      </p:pic>
    </p:spTree>
    <p:extLst>
      <p:ext uri="{BB962C8B-B14F-4D97-AF65-F5344CB8AC3E}">
        <p14:creationId xmlns:p14="http://schemas.microsoft.com/office/powerpoint/2010/main" val="1095648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Nodes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Essential Node Object properties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66800" y="1524000"/>
          <a:ext cx="6781800" cy="37338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94048"/>
                <a:gridCol w="5287752"/>
              </a:tblGrid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Property 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Description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1963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 dirty="0"/>
                        <a:t>attributes</a:t>
                      </a:r>
                      <a:endParaRPr lang="en-CA" sz="11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Collection of node attributes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/>
                        <a:t>childNodes</a:t>
                      </a:r>
                      <a:endParaRPr lang="en-CA" sz="11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A </a:t>
                      </a:r>
                      <a:r>
                        <a:rPr lang="en-CA" sz="1600"/>
                        <a:t>NodeList</a:t>
                      </a:r>
                      <a:r>
                        <a:rPr lang="en-CA" sz="1400"/>
                        <a:t> of child nodes for this node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/>
                        <a:t>firstChild</a:t>
                      </a:r>
                      <a:endParaRPr lang="en-CA" sz="11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First child node of this node.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/>
                        <a:t>lastChild</a:t>
                      </a:r>
                      <a:endParaRPr lang="en-CA" sz="11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Last child of this node.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/>
                        <a:t>nextSibling</a:t>
                      </a:r>
                      <a:endParaRPr lang="en-CA" sz="11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Next sibling node for this node.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/>
                        <a:t>nodeName</a:t>
                      </a:r>
                      <a:endParaRPr lang="en-CA" sz="11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Name of the node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/>
                        <a:t>nodeType</a:t>
                      </a:r>
                      <a:endParaRPr lang="en-CA" sz="11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Type of the node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/>
                        <a:t>nodeValue</a:t>
                      </a:r>
                      <a:endParaRPr lang="en-CA" sz="11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Value of the node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/>
                        <a:t>parentNode</a:t>
                      </a:r>
                      <a:endParaRPr lang="en-CA" sz="11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Parent node for this node.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41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100"/>
                        <a:t>previousSibling</a:t>
                      </a:r>
                      <a:endParaRPr lang="en-CA" sz="11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Previous sibling node for this node.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874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 root to ground them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DOM document object </a:t>
            </a:r>
            <a:r>
              <a:rPr lang="en-US" dirty="0"/>
              <a:t>is the root JavaScript object representing the </a:t>
            </a:r>
            <a:r>
              <a:rPr lang="en-US" dirty="0" smtClean="0"/>
              <a:t>entire HTML </a:t>
            </a:r>
            <a:r>
              <a:rPr lang="en-US" dirty="0"/>
              <a:t>document</a:t>
            </a:r>
            <a:r>
              <a:rPr lang="en-US" dirty="0" smtClean="0"/>
              <a:t>.</a:t>
            </a:r>
          </a:p>
          <a:p>
            <a:r>
              <a:rPr lang="en-US" dirty="0"/>
              <a:t>It contains some properties and methods that we will use </a:t>
            </a:r>
            <a:r>
              <a:rPr lang="en-US" dirty="0" smtClean="0"/>
              <a:t>extensively in </a:t>
            </a:r>
            <a:r>
              <a:rPr lang="en-US" dirty="0"/>
              <a:t>our development and is globally accessible as </a:t>
            </a:r>
            <a:r>
              <a:rPr lang="en-US" b="1" dirty="0"/>
              <a:t>document</a:t>
            </a:r>
            <a:r>
              <a:rPr lang="en-US" dirty="0" smtClean="0"/>
              <a:t>.</a:t>
            </a:r>
          </a:p>
          <a:p>
            <a:r>
              <a:rPr lang="en-US" i="1" dirty="0">
                <a:solidFill>
                  <a:srgbClr val="009FDA"/>
                </a:solidFill>
              </a:rPr>
              <a:t>// specify the </a:t>
            </a:r>
            <a:r>
              <a:rPr lang="en-US" i="1" dirty="0" err="1">
                <a:solidFill>
                  <a:srgbClr val="009FDA"/>
                </a:solidFill>
              </a:rPr>
              <a:t>doctype</a:t>
            </a:r>
            <a:r>
              <a:rPr lang="en-US" i="1" dirty="0">
                <a:solidFill>
                  <a:srgbClr val="009FDA"/>
                </a:solidFill>
              </a:rPr>
              <a:t>, for example html</a:t>
            </a:r>
          </a:p>
          <a:p>
            <a:r>
              <a:rPr lang="en-US" dirty="0" err="1"/>
              <a:t>var</a:t>
            </a:r>
            <a:r>
              <a:rPr lang="en-US" dirty="0"/>
              <a:t> a = </a:t>
            </a:r>
            <a:r>
              <a:rPr lang="en-US" dirty="0" err="1">
                <a:solidFill>
                  <a:schemeClr val="accent2"/>
                </a:solidFill>
              </a:rPr>
              <a:t>document.doctype.name</a:t>
            </a:r>
            <a:r>
              <a:rPr lang="en-US" dirty="0">
                <a:solidFill>
                  <a:schemeClr val="accent2"/>
                </a:solidFill>
              </a:rPr>
              <a:t>;</a:t>
            </a:r>
          </a:p>
          <a:p>
            <a:r>
              <a:rPr lang="en-US" i="1" dirty="0">
                <a:solidFill>
                  <a:schemeClr val="accent1"/>
                </a:solidFill>
              </a:rPr>
              <a:t>// specify the page encoding, for example ISO-8859-1</a:t>
            </a:r>
          </a:p>
          <a:p>
            <a:r>
              <a:rPr lang="en-US" dirty="0" err="1"/>
              <a:t>var</a:t>
            </a:r>
            <a:r>
              <a:rPr lang="en-US" dirty="0"/>
              <a:t> b = </a:t>
            </a:r>
            <a:r>
              <a:rPr lang="en-US" dirty="0" err="1">
                <a:solidFill>
                  <a:srgbClr val="CE2933"/>
                </a:solidFill>
              </a:rPr>
              <a:t>document.inputEncoding</a:t>
            </a:r>
            <a:r>
              <a:rPr lang="en-US" dirty="0">
                <a:solidFill>
                  <a:srgbClr val="CE2933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181681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Methods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66800" y="1676400"/>
          <a:ext cx="6629400" cy="32004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26425"/>
                <a:gridCol w="4502975"/>
              </a:tblGrid>
              <a:tr h="35214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 dirty="0"/>
                        <a:t>Method 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0733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createAttribute()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Creates an attribute node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5069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createElement()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Creates an element node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5069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createTextNode()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Create a text node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77209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getElementById(id)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Returns the element node whose </a:t>
                      </a:r>
                      <a:r>
                        <a:rPr lang="en-CA" sz="1800"/>
                        <a:t>id</a:t>
                      </a:r>
                      <a:r>
                        <a:rPr lang="en-CA" sz="1600"/>
                        <a:t> attribute matches the passed </a:t>
                      </a:r>
                      <a:r>
                        <a:rPr lang="en-CA" sz="1800"/>
                        <a:t>id</a:t>
                      </a:r>
                      <a:r>
                        <a:rPr lang="en-CA" sz="1600"/>
                        <a:t> parameter.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8018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getElementsByTagName(name)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Returns a </a:t>
                      </a:r>
                      <a:r>
                        <a:rPr lang="en-CA" sz="1600" dirty="0" err="1"/>
                        <a:t>nodeList</a:t>
                      </a:r>
                      <a:r>
                        <a:rPr lang="en-CA" sz="1600" dirty="0"/>
                        <a:t> of elements whose tag name matches the passed </a:t>
                      </a:r>
                      <a:r>
                        <a:rPr lang="en-CA" sz="1800" dirty="0"/>
                        <a:t>name</a:t>
                      </a:r>
                      <a:r>
                        <a:rPr lang="en-CA" sz="1600" dirty="0"/>
                        <a:t> parameter.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114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nodes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getElementById</a:t>
            </a:r>
            <a:r>
              <a:rPr lang="en-US" dirty="0" smtClean="0"/>
              <a:t>(), </a:t>
            </a:r>
            <a:r>
              <a:rPr lang="en-US" dirty="0" err="1" smtClean="0"/>
              <a:t>getElementsByTagName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Content Placeholder 5" descr="407150601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11" b="-18211"/>
          <a:stretch>
            <a:fillRect/>
          </a:stretch>
        </p:blipFill>
        <p:spPr>
          <a:xfrm>
            <a:off x="533400" y="1066800"/>
            <a:ext cx="7620000" cy="5388051"/>
          </a:xfrm>
        </p:spPr>
      </p:pic>
    </p:spTree>
    <p:extLst>
      <p:ext uri="{BB962C8B-B14F-4D97-AF65-F5344CB8AC3E}">
        <p14:creationId xmlns:p14="http://schemas.microsoft.com/office/powerpoint/2010/main" val="2324350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node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type of object returned by the method </a:t>
            </a:r>
            <a:r>
              <a:rPr lang="en-US" dirty="0" err="1"/>
              <a:t>document.getElementById</a:t>
            </a:r>
            <a:r>
              <a:rPr lang="en-US" dirty="0"/>
              <a:t>() </a:t>
            </a:r>
            <a:r>
              <a:rPr lang="en-US" dirty="0" smtClean="0"/>
              <a:t>described in </a:t>
            </a:r>
            <a:r>
              <a:rPr lang="en-US" dirty="0"/>
              <a:t>the previous section is an </a:t>
            </a:r>
            <a:r>
              <a:rPr lang="en-US" b="1" dirty="0"/>
              <a:t>element node </a:t>
            </a:r>
            <a:r>
              <a:rPr lang="en-US" dirty="0"/>
              <a:t>object</a:t>
            </a:r>
            <a:r>
              <a:rPr lang="en-US" dirty="0" smtClean="0"/>
              <a:t>.</a:t>
            </a:r>
          </a:p>
          <a:p>
            <a:r>
              <a:rPr lang="en-US" dirty="0"/>
              <a:t>This represents an HTML </a:t>
            </a:r>
            <a:r>
              <a:rPr lang="en-US" dirty="0" smtClean="0"/>
              <a:t>element in </a:t>
            </a:r>
            <a:r>
              <a:rPr lang="en-US" dirty="0"/>
              <a:t>the hierarchy, contained between the opening &lt;&gt; and closing &lt;/&gt; tags for </a:t>
            </a:r>
            <a:r>
              <a:rPr lang="en-US" dirty="0" smtClean="0"/>
              <a:t>this element.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can itself contain </a:t>
            </a:r>
            <a:r>
              <a:rPr lang="en-US" dirty="0" smtClean="0"/>
              <a:t>more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942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Essential Element Node Properties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90600" y="1905000"/>
          <a:ext cx="6705600" cy="317645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77261"/>
                <a:gridCol w="5228339"/>
              </a:tblGrid>
              <a:tr h="3866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 dirty="0"/>
                        <a:t>Property 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2314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className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current value for the class attribute of this HTML element.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6934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id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current value for the id of this element. 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4359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innerHTML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Represents all the things inside of the tags. This can be read or written to and is the primary way which we update particular div's using JS.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6934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style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style attribute of an element. We can read and modify this property.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6934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tagName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The tag name for the element.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087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a DOM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document.write</a:t>
            </a:r>
            <a:r>
              <a:rPr lang="en-US" dirty="0"/>
              <a:t>() method is used </a:t>
            </a:r>
            <a:r>
              <a:rPr lang="en-US" dirty="0" smtClean="0"/>
              <a:t>to create </a:t>
            </a:r>
            <a:r>
              <a:rPr lang="en-US" dirty="0"/>
              <a:t>output to the HTML page from JavaScript</a:t>
            </a:r>
            <a:r>
              <a:rPr lang="en-US" dirty="0" smtClean="0"/>
              <a:t>.</a:t>
            </a:r>
            <a:r>
              <a:rPr lang="en-US" dirty="0"/>
              <a:t> The modern JavaScript programmer will </a:t>
            </a:r>
            <a:r>
              <a:rPr lang="en-US" dirty="0" smtClean="0"/>
              <a:t>want to </a:t>
            </a:r>
            <a:r>
              <a:rPr lang="en-US" dirty="0"/>
              <a:t>write to the HTML page, but in a particular location, not always at the </a:t>
            </a:r>
            <a:r>
              <a:rPr lang="en-US" dirty="0" smtClean="0"/>
              <a:t>bottom</a:t>
            </a:r>
          </a:p>
          <a:p>
            <a:r>
              <a:rPr lang="en-US" dirty="0"/>
              <a:t>Using the DOM document and HTML DOM element objects, we can </a:t>
            </a:r>
            <a:r>
              <a:rPr lang="en-US" dirty="0" smtClean="0"/>
              <a:t>do exactly </a:t>
            </a:r>
            <a:r>
              <a:rPr lang="en-US" dirty="0"/>
              <a:t>that using the </a:t>
            </a:r>
            <a:r>
              <a:rPr lang="en-US" b="1" dirty="0" err="1"/>
              <a:t>innerHTML</a:t>
            </a:r>
            <a:r>
              <a:rPr lang="en-US" dirty="0"/>
              <a:t> property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Screen Shot 2014-02-05 at 9.50.5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53000"/>
            <a:ext cx="7086600" cy="13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Client-Side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disadvantages of client-side scripting are mostly related to how </a:t>
            </a:r>
            <a:r>
              <a:rPr lang="en-US" dirty="0" smtClean="0"/>
              <a:t>programmers use </a:t>
            </a:r>
            <a:r>
              <a:rPr lang="en-US" dirty="0"/>
              <a:t>JavaScript in their applications.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There is no guarantee that the client has JavaScript </a:t>
            </a:r>
            <a:r>
              <a:rPr lang="en-US" dirty="0" smtClean="0"/>
              <a:t>enabled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idiosyncrasies between various browsers and operating systems make it difficult to test for all potential client configurations. What works in one browser, may generate an error in another.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JavaScript</a:t>
            </a:r>
            <a:r>
              <a:rPr lang="en-US" dirty="0"/>
              <a:t>-heavy web applications can be complicated to debug and </a:t>
            </a:r>
            <a:r>
              <a:rPr lang="en-US" dirty="0" smtClean="0"/>
              <a:t>maintain.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51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a DOM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</a:t>
            </a:r>
            <a:r>
              <a:rPr lang="en-US" dirty="0" err="1"/>
              <a:t>innerHTML</a:t>
            </a:r>
            <a:r>
              <a:rPr lang="en-US" dirty="0"/>
              <a:t> technique works well (and is very fast), there is a </a:t>
            </a:r>
            <a:r>
              <a:rPr lang="en-US" dirty="0" smtClean="0"/>
              <a:t>more verbose </a:t>
            </a:r>
            <a:r>
              <a:rPr lang="en-US" dirty="0"/>
              <a:t>technique available to us that builds output using the DOM</a:t>
            </a:r>
            <a:r>
              <a:rPr lang="en-US" dirty="0" smtClean="0"/>
              <a:t>.</a:t>
            </a:r>
          </a:p>
          <a:p>
            <a:r>
              <a:rPr lang="en-US" dirty="0"/>
              <a:t>DOM functions </a:t>
            </a:r>
            <a:r>
              <a:rPr lang="en-US" dirty="0" err="1" smtClean="0"/>
              <a:t>createTextNode</a:t>
            </a:r>
            <a:r>
              <a:rPr lang="en-US" dirty="0"/>
              <a:t>(), </a:t>
            </a:r>
            <a:r>
              <a:rPr lang="en-US" dirty="0" err="1"/>
              <a:t>removeChild</a:t>
            </a:r>
            <a:r>
              <a:rPr lang="en-US" dirty="0"/>
              <a:t>(), and </a:t>
            </a:r>
            <a:r>
              <a:rPr lang="en-US" dirty="0" err="1"/>
              <a:t>appendChild</a:t>
            </a:r>
            <a:r>
              <a:rPr lang="en-US" dirty="0"/>
              <a:t>() allow us to modify an element </a:t>
            </a:r>
            <a:r>
              <a:rPr lang="en-US" dirty="0" smtClean="0"/>
              <a:t>in a </a:t>
            </a:r>
            <a:r>
              <a:rPr lang="en-US" dirty="0"/>
              <a:t>more rigorous way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verbosely, and validated</a:t>
            </a:r>
            <a:endParaRPr lang="en-US" dirty="0"/>
          </a:p>
        </p:txBody>
      </p:sp>
      <p:pic>
        <p:nvPicPr>
          <p:cNvPr id="6" name="Picture 5" descr="Screen Shot 2014-02-05 at 9.52.3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191000"/>
            <a:ext cx="7086600" cy="18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4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an element’s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848600" cy="4525963"/>
          </a:xfrm>
        </p:spPr>
        <p:txBody>
          <a:bodyPr/>
          <a:lstStyle/>
          <a:p>
            <a:r>
              <a:rPr lang="en-US" dirty="0"/>
              <a:t>We can add </a:t>
            </a:r>
            <a:r>
              <a:rPr lang="en-US" dirty="0" smtClean="0"/>
              <a:t>or remove </a:t>
            </a:r>
            <a:r>
              <a:rPr lang="en-US" dirty="0"/>
              <a:t>any style using the </a:t>
            </a:r>
            <a:r>
              <a:rPr lang="en-US" b="1" dirty="0"/>
              <a:t>style</a:t>
            </a:r>
            <a:r>
              <a:rPr lang="en-US" dirty="0"/>
              <a:t> or </a:t>
            </a:r>
            <a:r>
              <a:rPr lang="en-US" b="1" dirty="0" err="1"/>
              <a:t>className</a:t>
            </a:r>
            <a:r>
              <a:rPr lang="en-US" dirty="0"/>
              <a:t> property of the Element </a:t>
            </a:r>
            <a:r>
              <a:rPr lang="en-US" dirty="0" smtClean="0"/>
              <a:t>node.</a:t>
            </a:r>
          </a:p>
          <a:p>
            <a:r>
              <a:rPr lang="en-US" dirty="0"/>
              <a:t>Its usage is shown below to change a node’s background </a:t>
            </a:r>
            <a:r>
              <a:rPr lang="en-US" dirty="0" smtClean="0"/>
              <a:t>color and </a:t>
            </a:r>
            <a:r>
              <a:rPr lang="en-US" dirty="0"/>
              <a:t>add a three-pixel border.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commentTag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specificTag</a:t>
            </a:r>
            <a:r>
              <a:rPr lang="en-US" dirty="0"/>
              <a:t>");</a:t>
            </a:r>
          </a:p>
          <a:p>
            <a:r>
              <a:rPr lang="en-US" dirty="0" err="1"/>
              <a:t>commentTag.</a:t>
            </a:r>
            <a:r>
              <a:rPr lang="en-US" b="1" dirty="0" err="1">
                <a:solidFill>
                  <a:schemeClr val="accent2"/>
                </a:solidFill>
              </a:rPr>
              <a:t>style.backgroundColour</a:t>
            </a:r>
            <a:r>
              <a:rPr lang="en-US" dirty="0"/>
              <a:t> = "#FFFF00";</a:t>
            </a:r>
          </a:p>
          <a:p>
            <a:r>
              <a:rPr lang="en-US" dirty="0" err="1"/>
              <a:t>commentTag</a:t>
            </a:r>
            <a:r>
              <a:rPr lang="en-US" dirty="0" err="1">
                <a:solidFill>
                  <a:srgbClr val="CE2933"/>
                </a:solidFill>
              </a:rPr>
              <a:t>.style.borderWidth</a:t>
            </a:r>
            <a:r>
              <a:rPr lang="en-US" dirty="0"/>
              <a:t>="3px";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35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an element’s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className</a:t>
            </a:r>
            <a:r>
              <a:rPr lang="en-US" dirty="0"/>
              <a:t> property is normally a better choice, because it allows the </a:t>
            </a:r>
            <a:r>
              <a:rPr lang="en-US" dirty="0" smtClean="0"/>
              <a:t>styles to </a:t>
            </a:r>
            <a:r>
              <a:rPr lang="en-US" dirty="0"/>
              <a:t>be created outside the code, and thus be better accessible to designers</a:t>
            </a:r>
            <a:r>
              <a:rPr lang="en-US" dirty="0" smtClean="0"/>
              <a:t>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commentTag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specificTag</a:t>
            </a:r>
            <a:r>
              <a:rPr lang="en-US" dirty="0"/>
              <a:t>");</a:t>
            </a:r>
          </a:p>
          <a:p>
            <a:r>
              <a:rPr lang="en-US" dirty="0" err="1"/>
              <a:t>commentTag.</a:t>
            </a:r>
            <a:r>
              <a:rPr lang="en-US" b="1" dirty="0" err="1">
                <a:solidFill>
                  <a:srgbClr val="CE2933"/>
                </a:solidFill>
              </a:rPr>
              <a:t>className</a:t>
            </a:r>
            <a:r>
              <a:rPr lang="en-US" dirty="0"/>
              <a:t> = "</a:t>
            </a:r>
            <a:r>
              <a:rPr lang="en-US" dirty="0" err="1"/>
              <a:t>someClassName</a:t>
            </a:r>
            <a:r>
              <a:rPr lang="en-US" dirty="0"/>
              <a:t>"</a:t>
            </a:r>
            <a:r>
              <a:rPr lang="en-US" dirty="0" smtClean="0"/>
              <a:t>;</a:t>
            </a:r>
          </a:p>
          <a:p>
            <a:r>
              <a:rPr lang="en-US" dirty="0"/>
              <a:t>HTML5 introduces the </a:t>
            </a:r>
            <a:r>
              <a:rPr lang="en-US" dirty="0" err="1"/>
              <a:t>classList</a:t>
            </a:r>
            <a:r>
              <a:rPr lang="en-US" dirty="0"/>
              <a:t> element, which allows you to add, remove</a:t>
            </a:r>
            <a:r>
              <a:rPr lang="en-US" dirty="0" smtClean="0"/>
              <a:t>, or </a:t>
            </a:r>
            <a:r>
              <a:rPr lang="en-US" dirty="0"/>
              <a:t>toggle a CSS class on an element</a:t>
            </a:r>
            <a:r>
              <a:rPr lang="en-US" dirty="0" smtClean="0"/>
              <a:t>.</a:t>
            </a:r>
          </a:p>
          <a:p>
            <a:r>
              <a:rPr lang="en-US" dirty="0" err="1"/>
              <a:t>label.</a:t>
            </a:r>
            <a:r>
              <a:rPr lang="en-US" b="1" dirty="0" err="1">
                <a:solidFill>
                  <a:srgbClr val="CE2933"/>
                </a:solidFill>
              </a:rPr>
              <a:t>classList.addClass</a:t>
            </a:r>
            <a:r>
              <a:rPr lang="en-US" dirty="0"/>
              <a:t>("</a:t>
            </a:r>
            <a:r>
              <a:rPr lang="en-US" dirty="0" err="1"/>
              <a:t>someClassName</a:t>
            </a:r>
            <a:r>
              <a:rPr lang="en-US" dirty="0"/>
              <a:t>")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589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Specific HTML DOM Element Properties for Certain Tag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14400" y="1828800"/>
          <a:ext cx="6705600" cy="39624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56097"/>
                <a:gridCol w="4717698"/>
                <a:gridCol w="931805"/>
              </a:tblGrid>
              <a:tr h="36408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 dirty="0"/>
                        <a:t>Property 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/>
                        <a:t>Description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 dirty="0"/>
                        <a:t>Tags 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445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href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href attribute used in a tags to specify a URL to link to.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600" dirty="0"/>
                        <a:t>a </a:t>
                      </a:r>
                      <a:endParaRPr lang="en-CA" sz="16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6427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name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The name property is  a bookmark to identify this tag. Unlike id which is available to all tags, name is limited to certain form related tags. 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600" dirty="0"/>
                        <a:t>a, input, </a:t>
                      </a:r>
                      <a:r>
                        <a:rPr lang="en-CA" sz="1600" dirty="0" err="1"/>
                        <a:t>textarea</a:t>
                      </a:r>
                      <a:r>
                        <a:rPr lang="en-CA" sz="1600" dirty="0"/>
                        <a:t>, form</a:t>
                      </a:r>
                      <a:endParaRPr lang="en-CA" sz="16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9532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src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Links to an external URL that should be loaded into the page (as opposed to href which is a link to follow when clicked) 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600" dirty="0" err="1"/>
                        <a:t>img</a:t>
                      </a:r>
                      <a:r>
                        <a:rPr lang="en-CA" sz="1600" dirty="0"/>
                        <a:t>, input, </a:t>
                      </a:r>
                      <a:r>
                        <a:rPr lang="en-CA" sz="1600" dirty="0" err="1"/>
                        <a:t>iframe</a:t>
                      </a:r>
                      <a:r>
                        <a:rPr lang="en-CA" sz="1600" dirty="0"/>
                        <a:t>, script</a:t>
                      </a:r>
                      <a:endParaRPr lang="en-CA" sz="16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6427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value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The value is related tot he value attribute of input tags. Often the value of an input field is user defined, and we use value to get that user input.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600" dirty="0"/>
                        <a:t>Input, </a:t>
                      </a:r>
                      <a:r>
                        <a:rPr lang="en-CA" sz="1600" dirty="0" err="1"/>
                        <a:t>textarea</a:t>
                      </a:r>
                      <a:r>
                        <a:rPr lang="en-CA" sz="1600" dirty="0"/>
                        <a:t>, submit</a:t>
                      </a:r>
                      <a:endParaRPr lang="en-CA" sz="16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7457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</a:t>
            </a:r>
            <a:r>
              <a:rPr lang="en-US" dirty="0" smtClean="0">
                <a:solidFill>
                  <a:schemeClr val="tx2"/>
                </a:solidFill>
              </a:rPr>
              <a:t>Events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7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2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JavaScript </a:t>
            </a:r>
            <a:r>
              <a:rPr lang="en-US" b="1" dirty="0" smtClean="0"/>
              <a:t>event</a:t>
            </a:r>
            <a:r>
              <a:rPr lang="en-US" dirty="0" smtClean="0"/>
              <a:t> </a:t>
            </a:r>
            <a:r>
              <a:rPr lang="en-US" dirty="0"/>
              <a:t>is an action that can be detected by JavaScript</a:t>
            </a:r>
            <a:r>
              <a:rPr lang="en-US" dirty="0" smtClean="0"/>
              <a:t>.</a:t>
            </a:r>
          </a:p>
          <a:p>
            <a:r>
              <a:rPr lang="en-US" dirty="0"/>
              <a:t>We say then that an </a:t>
            </a:r>
            <a:r>
              <a:rPr lang="en-US" dirty="0" smtClean="0"/>
              <a:t>event is </a:t>
            </a:r>
            <a:r>
              <a:rPr lang="en-US" i="1" dirty="0"/>
              <a:t>triggered </a:t>
            </a:r>
            <a:r>
              <a:rPr lang="en-US" dirty="0"/>
              <a:t>and then it can be </a:t>
            </a:r>
            <a:r>
              <a:rPr lang="en-US" i="1" dirty="0"/>
              <a:t>caught </a:t>
            </a:r>
            <a:r>
              <a:rPr lang="en-US" dirty="0"/>
              <a:t>by JavaScript functions, which then do </a:t>
            </a:r>
            <a:r>
              <a:rPr lang="en-US" dirty="0" smtClean="0"/>
              <a:t>something in </a:t>
            </a:r>
            <a:r>
              <a:rPr lang="en-US" dirty="0"/>
              <a:t>response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0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original JavaScript world, events could be specified right in the </a:t>
            </a:r>
            <a:r>
              <a:rPr lang="en-US" dirty="0" smtClean="0"/>
              <a:t>HTML markup </a:t>
            </a:r>
            <a:r>
              <a:rPr lang="en-US" dirty="0"/>
              <a:t>with </a:t>
            </a:r>
            <a:r>
              <a:rPr lang="en-US" i="1" dirty="0"/>
              <a:t>hooks </a:t>
            </a:r>
            <a:r>
              <a:rPr lang="en-US" dirty="0"/>
              <a:t>to the JavaScript code (and still can)</a:t>
            </a:r>
            <a:r>
              <a:rPr lang="en-US" dirty="0" smtClean="0"/>
              <a:t>.</a:t>
            </a:r>
          </a:p>
          <a:p>
            <a:r>
              <a:rPr lang="en-US" dirty="0"/>
              <a:t>As more </a:t>
            </a:r>
            <a:r>
              <a:rPr lang="en-US" dirty="0" smtClean="0"/>
              <a:t>powerful frameworks </a:t>
            </a:r>
            <a:r>
              <a:rPr lang="en-US" dirty="0"/>
              <a:t>were developed, and website design and best practices were refined, </a:t>
            </a:r>
            <a:r>
              <a:rPr lang="en-US" dirty="0" smtClean="0"/>
              <a:t>this original </a:t>
            </a:r>
            <a:r>
              <a:rPr lang="en-US" dirty="0"/>
              <a:t>mechanism was supplanted by the </a:t>
            </a:r>
            <a:r>
              <a:rPr lang="en-US" b="1" dirty="0"/>
              <a:t>listener </a:t>
            </a:r>
            <a:r>
              <a:rPr lang="en-US" dirty="0"/>
              <a:t>approach.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brave new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70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Events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pic>
        <p:nvPicPr>
          <p:cNvPr id="6" name="Content Placeholder 5" descr="407150602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50" b="-8750"/>
          <a:stretch>
            <a:fillRect/>
          </a:stretch>
        </p:blipFill>
        <p:spPr>
          <a:xfrm>
            <a:off x="457200" y="1066800"/>
            <a:ext cx="7614333" cy="5384044"/>
          </a:xfrm>
        </p:spPr>
      </p:pic>
    </p:spTree>
    <p:extLst>
      <p:ext uri="{BB962C8B-B14F-4D97-AF65-F5344CB8AC3E}">
        <p14:creationId xmlns:p14="http://schemas.microsoft.com/office/powerpoint/2010/main" val="38988298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Inline Event Handler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46237"/>
            <a:ext cx="8153400" cy="4525963"/>
          </a:xfrm>
        </p:spPr>
        <p:txBody>
          <a:bodyPr/>
          <a:lstStyle/>
          <a:p>
            <a:r>
              <a:rPr lang="en-US" dirty="0"/>
              <a:t>For example, if you wanted an alert to pop-</a:t>
            </a:r>
            <a:r>
              <a:rPr lang="en-US" dirty="0" smtClean="0"/>
              <a:t>up when </a:t>
            </a:r>
            <a:r>
              <a:rPr lang="en-US" dirty="0"/>
              <a:t>clicking a &lt;div&gt; you might program:</a:t>
            </a:r>
          </a:p>
          <a:p>
            <a:r>
              <a:rPr lang="en-US" dirty="0"/>
              <a:t>&lt;div id="example1" </a:t>
            </a:r>
            <a:r>
              <a:rPr lang="en-US" b="1" dirty="0" err="1">
                <a:solidFill>
                  <a:srgbClr val="CE2933"/>
                </a:solidFill>
              </a:rPr>
              <a:t>onclick</a:t>
            </a:r>
            <a:r>
              <a:rPr lang="en-US" dirty="0"/>
              <a:t>="</a:t>
            </a:r>
            <a:r>
              <a:rPr lang="en-US" dirty="0">
                <a:solidFill>
                  <a:srgbClr val="CE2933"/>
                </a:solidFill>
              </a:rPr>
              <a:t>alert('hello')</a:t>
            </a:r>
            <a:r>
              <a:rPr lang="en-US" dirty="0"/>
              <a:t>"&gt;Click for pop-up&lt;/div</a:t>
            </a:r>
            <a:r>
              <a:rPr lang="en-US" dirty="0" smtClean="0"/>
              <a:t>&gt;</a:t>
            </a:r>
          </a:p>
          <a:p>
            <a:r>
              <a:rPr lang="en-US" dirty="0"/>
              <a:t>The problem with this type of programming is that the HTML markup </a:t>
            </a:r>
            <a:r>
              <a:rPr lang="en-US" dirty="0" smtClean="0"/>
              <a:t>and the </a:t>
            </a:r>
            <a:r>
              <a:rPr lang="en-US" dirty="0"/>
              <a:t>corresponding JavaScript logic are woven </a:t>
            </a:r>
            <a:r>
              <a:rPr lang="en-US" dirty="0" smtClean="0"/>
              <a:t>together. It </a:t>
            </a:r>
            <a:r>
              <a:rPr lang="en-US" dirty="0"/>
              <a:t>does not make use of layers; that is, it does not separate </a:t>
            </a:r>
            <a:r>
              <a:rPr lang="en-US" dirty="0" smtClean="0"/>
              <a:t>content from </a:t>
            </a:r>
            <a:r>
              <a:rPr lang="en-US" dirty="0"/>
              <a:t>behavior.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599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Listener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to set up listeners</a:t>
            </a:r>
            <a:endParaRPr lang="en-US" dirty="0"/>
          </a:p>
        </p:txBody>
      </p:sp>
      <p:pic>
        <p:nvPicPr>
          <p:cNvPr id="7" name="Picture 6" descr="Screen Shot 2014-02-05 at 10.00.2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62400"/>
            <a:ext cx="8054053" cy="2362200"/>
          </a:xfrm>
          <a:prstGeom prst="rect">
            <a:avLst/>
          </a:prstGeom>
        </p:spPr>
      </p:pic>
      <p:pic>
        <p:nvPicPr>
          <p:cNvPr id="9" name="Picture 8" descr="Screen Shot 2014-02-05 at 10.00.0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133600"/>
            <a:ext cx="795646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2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Client-Side Flash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is not the only type of client-side </a:t>
            </a:r>
            <a:r>
              <a:rPr lang="en-US" dirty="0" smtClean="0"/>
              <a:t>scripting.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Browser Plug-ins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Flash</a:t>
            </a:r>
          </a:p>
          <a:p>
            <a:pPr marL="804863" lvl="1" indent="-342900">
              <a:buFont typeface="Arial"/>
              <a:buChar char="•"/>
            </a:pPr>
            <a:endParaRPr lang="en-US" dirty="0"/>
          </a:p>
          <a:p>
            <a:pPr marL="804863" lvl="1" indent="-342900">
              <a:buFont typeface="Arial"/>
              <a:buChar char="•"/>
            </a:pPr>
            <a:endParaRPr lang="en-US" dirty="0" smtClean="0"/>
          </a:p>
          <a:p>
            <a:pPr marL="804863" lvl="1" indent="-342900">
              <a:buFont typeface="Arial"/>
              <a:buChar char="•"/>
            </a:pPr>
            <a:endParaRPr lang="en-US" dirty="0"/>
          </a:p>
          <a:p>
            <a:pPr marL="804863" lvl="1" indent="-342900">
              <a:buFont typeface="Arial"/>
              <a:buChar char="•"/>
            </a:pPr>
            <a:endParaRPr lang="en-US" dirty="0" smtClean="0"/>
          </a:p>
          <a:p>
            <a:pPr lvl="1" indent="0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4071506002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5410200" cy="40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533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Listener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600200"/>
            <a:ext cx="6781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What if we wanted to do something more elaborate when </a:t>
            </a:r>
            <a:r>
              <a:rPr lang="en-US" sz="2200" dirty="0" smtClean="0"/>
              <a:t>an event </a:t>
            </a:r>
            <a:r>
              <a:rPr lang="en-US" sz="2200" dirty="0"/>
              <a:t>is triggered? In such a case, the behavior would have to be encapsulated </a:t>
            </a:r>
            <a:r>
              <a:rPr lang="en-US" sz="2200" dirty="0" smtClean="0"/>
              <a:t>within a </a:t>
            </a:r>
            <a:r>
              <a:rPr lang="en-US" sz="2200" dirty="0"/>
              <a:t>function, as shown in Listing 6.12.</a:t>
            </a:r>
          </a:p>
        </p:txBody>
      </p:sp>
      <p:pic>
        <p:nvPicPr>
          <p:cNvPr id="5" name="Picture 4" descr="Screen Shot 2014-02-05 at 10.02.2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6600"/>
            <a:ext cx="7086600" cy="25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26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Listener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Anonymous functions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600200"/>
            <a:ext cx="6781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 alternative to that shown in Listing 6.12 is to use an anonymous </a:t>
            </a:r>
            <a:r>
              <a:rPr lang="en-US" sz="2400" dirty="0" smtClean="0"/>
              <a:t>function (</a:t>
            </a:r>
            <a:r>
              <a:rPr lang="en-US" sz="2400" dirty="0"/>
              <a:t>that is, one without a name), as shown in Listing 6.13.</a:t>
            </a:r>
            <a:endParaRPr lang="en-US" sz="2200" dirty="0"/>
          </a:p>
        </p:txBody>
      </p:sp>
      <p:pic>
        <p:nvPicPr>
          <p:cNvPr id="6" name="Picture 5" descr="Screen Shot 2014-02-05 at 10.02.5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7086600" cy="16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09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600200"/>
            <a:ext cx="6781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 matter which type of event we encounter, they are all </a:t>
            </a:r>
            <a:r>
              <a:rPr lang="en-US" sz="2400" b="1" dirty="0"/>
              <a:t>DOM event objects </a:t>
            </a:r>
            <a:r>
              <a:rPr lang="en-US" sz="2400" dirty="0" smtClean="0"/>
              <a:t>and the </a:t>
            </a:r>
            <a:r>
              <a:rPr lang="en-US" sz="2400" dirty="0"/>
              <a:t>event handlers associated with them can access and manipulate them. </a:t>
            </a:r>
            <a:r>
              <a:rPr lang="en-US" sz="2400" dirty="0" smtClean="0"/>
              <a:t>Typically we </a:t>
            </a:r>
            <a:r>
              <a:rPr lang="en-US" sz="2400" dirty="0"/>
              <a:t>see the events passed to the function handler as a parameter named </a:t>
            </a:r>
            <a:r>
              <a:rPr lang="en-US" sz="2400" i="1" dirty="0"/>
              <a:t>e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/>
              <a:t>function </a:t>
            </a:r>
            <a:r>
              <a:rPr lang="en-US" sz="2400" dirty="0" err="1"/>
              <a:t>someHandler</a:t>
            </a:r>
            <a:r>
              <a:rPr lang="en-US" sz="2400" dirty="0"/>
              <a:t>(</a:t>
            </a:r>
            <a:r>
              <a:rPr lang="en-US" sz="2400" b="1" dirty="0">
                <a:solidFill>
                  <a:schemeClr val="accent2"/>
                </a:solidFill>
              </a:rPr>
              <a:t>e</a:t>
            </a:r>
            <a:r>
              <a:rPr lang="en-US" sz="2400" dirty="0"/>
              <a:t>) {</a:t>
            </a:r>
          </a:p>
          <a:p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chemeClr val="accent1"/>
                </a:solidFill>
              </a:rPr>
              <a:t>/</a:t>
            </a:r>
            <a:r>
              <a:rPr lang="en-US" sz="2400" i="1" dirty="0">
                <a:solidFill>
                  <a:schemeClr val="accent1"/>
                </a:solidFill>
              </a:rPr>
              <a:t>/ e is the event that triggered this handler.</a:t>
            </a:r>
          </a:p>
          <a:p>
            <a:r>
              <a:rPr lang="en-US" sz="2400" dirty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8009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Several Options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600200"/>
            <a:ext cx="67818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Bubbles</a:t>
            </a:r>
            <a:r>
              <a:rPr lang="en-US" sz="2400" dirty="0" smtClean="0"/>
              <a:t>. </a:t>
            </a:r>
            <a:r>
              <a:rPr lang="en-US" sz="2400" dirty="0"/>
              <a:t>If an event’s </a:t>
            </a:r>
            <a:r>
              <a:rPr lang="en-US" sz="2400" dirty="0" smtClean="0"/>
              <a:t>bubbles property </a:t>
            </a:r>
            <a:r>
              <a:rPr lang="en-US" sz="2400" dirty="0"/>
              <a:t>is set to true then there must be an event handler in place to </a:t>
            </a:r>
            <a:r>
              <a:rPr lang="en-US" sz="2400" dirty="0" smtClean="0"/>
              <a:t>handle the </a:t>
            </a:r>
            <a:r>
              <a:rPr lang="en-US" sz="2400" dirty="0"/>
              <a:t>event or it will bubble up to its parent and trigger an event </a:t>
            </a:r>
            <a:r>
              <a:rPr lang="en-US" sz="2400" dirty="0" smtClean="0"/>
              <a:t>handler there.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Cancelable</a:t>
            </a:r>
            <a:r>
              <a:rPr lang="en-US" sz="2400" dirty="0"/>
              <a:t>. The Cancelable property is also a Boolean value that </a:t>
            </a:r>
            <a:r>
              <a:rPr lang="en-US" sz="2400" dirty="0" smtClean="0"/>
              <a:t>indicates whether </a:t>
            </a:r>
            <a:r>
              <a:rPr lang="en-US" sz="2400" dirty="0"/>
              <a:t>or not the event can be cancelled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err="1"/>
              <a:t>preventDefault</a:t>
            </a:r>
            <a:r>
              <a:rPr lang="en-US" sz="2400" dirty="0"/>
              <a:t>. A cancelable default action for an event can be stopped </a:t>
            </a:r>
            <a:r>
              <a:rPr lang="en-US" sz="2400" dirty="0" smtClean="0"/>
              <a:t>using the </a:t>
            </a:r>
            <a:r>
              <a:rPr lang="en-US" sz="2400" dirty="0" err="1" smtClean="0"/>
              <a:t>preventDefault</a:t>
            </a:r>
            <a:r>
              <a:rPr lang="en-US" sz="2400" dirty="0"/>
              <a:t>(</a:t>
            </a:r>
            <a:r>
              <a:rPr lang="en-US" sz="2400" dirty="0" smtClean="0"/>
              <a:t>) method in the next slide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90728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Prevent the default </a:t>
            </a:r>
            <a:r>
              <a:rPr lang="en-US" dirty="0" err="1" smtClean="0"/>
              <a:t>behaviour</a:t>
            </a:r>
            <a:endParaRPr lang="en-US" dirty="0"/>
          </a:p>
        </p:txBody>
      </p:sp>
      <p:pic>
        <p:nvPicPr>
          <p:cNvPr id="5" name="Picture 4" descr="Screen Shot 2014-02-05 at 10.06.0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2200"/>
            <a:ext cx="7315200" cy="17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224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6400800" cy="4419600"/>
          </a:xfrm>
        </p:spPr>
        <p:txBody>
          <a:bodyPr>
            <a:normAutofit/>
          </a:bodyPr>
          <a:lstStyle/>
          <a:p>
            <a:r>
              <a:rPr lang="en-US" sz="2000" dirty="0"/>
              <a:t>There are several classes of event, with several </a:t>
            </a:r>
            <a:r>
              <a:rPr lang="en-US" sz="2000" dirty="0" smtClean="0"/>
              <a:t>types of </a:t>
            </a:r>
            <a:r>
              <a:rPr lang="en-US" sz="2000" dirty="0"/>
              <a:t>event within each class specified by the W3C: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mouse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keyboard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form events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frame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07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Mouse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66800" y="1981200"/>
          <a:ext cx="6324600" cy="312419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72438"/>
                <a:gridCol w="4952162"/>
              </a:tblGrid>
              <a:tr h="41759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/>
                        <a:t>Event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6658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onclick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mouse was clicked on an element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6658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ondblclick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mouse was double clicked on an element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6658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onmousedown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mouse was pressed down over an element 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6658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onmouseup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mouse was released over an element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6658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onmouseover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mouse was moved (not clicked) over an element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6658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onmouseout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The mouse was moved off of an element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6658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onmousemove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The mouse was moved while over an element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1792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Keyboard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914400" y="1676400"/>
          <a:ext cx="6477000" cy="22098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05509"/>
                <a:gridCol w="5071491"/>
              </a:tblGrid>
              <a:tr h="55245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/>
                        <a:t>Event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/>
                        <a:t>Description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 dirty="0" err="1"/>
                        <a:t>onkeydown</a:t>
                      </a:r>
                      <a:endParaRPr lang="en-CA" sz="12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The user is pressing a key (this happens first)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onkeypress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The user presses a key (this happens after </a:t>
                      </a:r>
                      <a:r>
                        <a:rPr lang="en-CA" sz="1600" dirty="0" err="1"/>
                        <a:t>onkeydown</a:t>
                      </a:r>
                      <a:r>
                        <a:rPr lang="en-CA" sz="1600" dirty="0"/>
                        <a:t>)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onkeyup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The user releases a key that was down (this happens last)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6809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Keyboard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&lt;input type="text" id="</a:t>
            </a:r>
            <a:r>
              <a:rPr lang="en-US" dirty="0" err="1"/>
              <a:t>keyExample</a:t>
            </a:r>
            <a:r>
              <a:rPr lang="en-US" dirty="0"/>
              <a:t>"&gt;</a:t>
            </a:r>
          </a:p>
          <a:p>
            <a:r>
              <a:rPr lang="en-US" dirty="0"/>
              <a:t>The input box above, for example, could be listened to and each key </a:t>
            </a:r>
            <a:r>
              <a:rPr lang="en-US" dirty="0" smtClean="0"/>
              <a:t>pressed echoed </a:t>
            </a:r>
            <a:r>
              <a:rPr lang="en-US" dirty="0"/>
              <a:t>back to the user as an alert as shown in Listing 6.15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Picture 4" descr="Screen Shot 2014-02-05 at 10.09.1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10000"/>
            <a:ext cx="7162800" cy="194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89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14400" y="1524000"/>
          <a:ext cx="6705600" cy="4191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55115"/>
                <a:gridCol w="5250485"/>
              </a:tblGrid>
              <a:tr h="24200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/>
                        <a:t>Event</a:t>
                      </a:r>
                      <a:endParaRPr lang="en-CA" sz="1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CA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6694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 dirty="0" err="1"/>
                        <a:t>onblur</a:t>
                      </a:r>
                      <a:endParaRPr lang="en-CA" sz="12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A form element has lost focus (that is, control has moved to a different element, perhaps due to a click or Tab key press.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6694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 dirty="0" err="1"/>
                        <a:t>onchange</a:t>
                      </a:r>
                      <a:endParaRPr lang="en-CA" sz="12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Some </a:t>
                      </a:r>
                      <a:r>
                        <a:rPr lang="en-CA" sz="1600" dirty="0"/>
                        <a:t>&lt;input&gt;</a:t>
                      </a:r>
                      <a:r>
                        <a:rPr lang="en-CA" sz="1400" dirty="0"/>
                        <a:t>, </a:t>
                      </a:r>
                      <a:r>
                        <a:rPr lang="en-CA" sz="1600" dirty="0"/>
                        <a:t>&lt;</a:t>
                      </a:r>
                      <a:r>
                        <a:rPr lang="en-CA" sz="1600" dirty="0" err="1"/>
                        <a:t>textarea</a:t>
                      </a:r>
                      <a:r>
                        <a:rPr lang="en-CA" sz="1600" dirty="0"/>
                        <a:t>&gt;</a:t>
                      </a:r>
                      <a:r>
                        <a:rPr lang="en-CA" sz="1400" dirty="0"/>
                        <a:t> or </a:t>
                      </a:r>
                      <a:r>
                        <a:rPr lang="en-CA" sz="1600" dirty="0"/>
                        <a:t>&lt;select&gt;</a:t>
                      </a:r>
                      <a:r>
                        <a:rPr lang="en-CA" sz="1400" dirty="0"/>
                        <a:t> field had their value change. This could mean the user typed something, or selected a new choice.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6694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onfocus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Complementing the </a:t>
                      </a:r>
                      <a:r>
                        <a:rPr lang="en-CA" sz="1600" dirty="0" err="1"/>
                        <a:t>onblur</a:t>
                      </a:r>
                      <a:r>
                        <a:rPr lang="en-CA" sz="1400" dirty="0"/>
                        <a:t> event, this is triggered when  an element gets focus (the user clicks in the field or tabs to it) 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552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onreset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HTML forms have the ability to be reset. This event is triggered when that happens.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5522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onselect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When the users selects some text. This is often used to try and prevent copy/paste.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27866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onsubmit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When the form is submitted this event is triggered. We can do some pre-validation when the user submits the form in JavaScript before sending the data on to the server.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78756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2757</TotalTime>
  <Words>5072</Words>
  <Application>Microsoft Office PowerPoint</Application>
  <PresentationFormat>On-screen Show (4:3)</PresentationFormat>
  <Paragraphs>621</Paragraphs>
  <Slides>110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Presentation</vt:lpstr>
      <vt:lpstr>JavaScript: Client-Side Scripting</vt:lpstr>
      <vt:lpstr>Objectives</vt:lpstr>
      <vt:lpstr>What IS Javascript</vt:lpstr>
      <vt:lpstr>What is JavaScript</vt:lpstr>
      <vt:lpstr>What isn’t JavaScript</vt:lpstr>
      <vt:lpstr>Client-Side Scripting</vt:lpstr>
      <vt:lpstr>Client-Side Scripting</vt:lpstr>
      <vt:lpstr>Client-Side Scripting</vt:lpstr>
      <vt:lpstr>Client-Side Flash</vt:lpstr>
      <vt:lpstr>Client-Side Applets</vt:lpstr>
      <vt:lpstr>JavaScript History</vt:lpstr>
      <vt:lpstr>HTTP request-reponse loop</vt:lpstr>
      <vt:lpstr>HTTP request-reponse loop</vt:lpstr>
      <vt:lpstr>JavaScript in Modern Times</vt:lpstr>
      <vt:lpstr>Asynchronous data requests</vt:lpstr>
      <vt:lpstr>Frameworks</vt:lpstr>
      <vt:lpstr>Javascript Design Principles</vt:lpstr>
      <vt:lpstr>Layers</vt:lpstr>
      <vt:lpstr>Layers</vt:lpstr>
      <vt:lpstr>Layers</vt:lpstr>
      <vt:lpstr>Users Without Javascript</vt:lpstr>
      <vt:lpstr>Users Without Javascript</vt:lpstr>
      <vt:lpstr>The &lt;noscript&gt; tag</vt:lpstr>
      <vt:lpstr>Graceful Degradation and Progressive Enhancement</vt:lpstr>
      <vt:lpstr>Graceful Degradation</vt:lpstr>
      <vt:lpstr>Graceful Degradation</vt:lpstr>
      <vt:lpstr>Progressive Enhancement</vt:lpstr>
      <vt:lpstr>Progressive Enhancement</vt:lpstr>
      <vt:lpstr>Where Does Javascript GO?</vt:lpstr>
      <vt:lpstr>Where does JavaScript go?</vt:lpstr>
      <vt:lpstr>Inline JavaScript</vt:lpstr>
      <vt:lpstr>Embedded JavaScript</vt:lpstr>
      <vt:lpstr>External JavaScript</vt:lpstr>
      <vt:lpstr>Advanced Inclusion</vt:lpstr>
      <vt:lpstr>Syntax</vt:lpstr>
      <vt:lpstr>JavaScript Syntax</vt:lpstr>
      <vt:lpstr>JavaScript’s Reputation</vt:lpstr>
      <vt:lpstr>Variables</vt:lpstr>
      <vt:lpstr>Variables</vt:lpstr>
      <vt:lpstr>Comparison Operators</vt:lpstr>
      <vt:lpstr>Logical Operators</vt:lpstr>
      <vt:lpstr>Conditionals</vt:lpstr>
      <vt:lpstr>Loops</vt:lpstr>
      <vt:lpstr>For Loops</vt:lpstr>
      <vt:lpstr>Functions</vt:lpstr>
      <vt:lpstr>Functions</vt:lpstr>
      <vt:lpstr>Alert</vt:lpstr>
      <vt:lpstr>Errors using try and catch</vt:lpstr>
      <vt:lpstr>Throw your own</vt:lpstr>
      <vt:lpstr>Tips</vt:lpstr>
      <vt:lpstr>Javascript Objects</vt:lpstr>
      <vt:lpstr>JavaScript Objects</vt:lpstr>
      <vt:lpstr>JavaScript Objects</vt:lpstr>
      <vt:lpstr>Constructors</vt:lpstr>
      <vt:lpstr>Properties</vt:lpstr>
      <vt:lpstr>Methods</vt:lpstr>
      <vt:lpstr>Objects Included in JavaScript</vt:lpstr>
      <vt:lpstr>Arrays</vt:lpstr>
      <vt:lpstr>Arrays</vt:lpstr>
      <vt:lpstr>Arrays</vt:lpstr>
      <vt:lpstr>Arrays</vt:lpstr>
      <vt:lpstr>Arrays</vt:lpstr>
      <vt:lpstr>Math</vt:lpstr>
      <vt:lpstr>String</vt:lpstr>
      <vt:lpstr>String</vt:lpstr>
      <vt:lpstr>Date</vt:lpstr>
      <vt:lpstr>Window</vt:lpstr>
      <vt:lpstr>The Document Object Model (DOM)</vt:lpstr>
      <vt:lpstr>The DOM</vt:lpstr>
      <vt:lpstr>The DOM</vt:lpstr>
      <vt:lpstr>DOM Nodes</vt:lpstr>
      <vt:lpstr>DOM Nodes</vt:lpstr>
      <vt:lpstr>DOM Nodes</vt:lpstr>
      <vt:lpstr>Document Object</vt:lpstr>
      <vt:lpstr>Document Object</vt:lpstr>
      <vt:lpstr>Accessing nodes</vt:lpstr>
      <vt:lpstr>Element node Object</vt:lpstr>
      <vt:lpstr>Element node Object</vt:lpstr>
      <vt:lpstr>Modifying a DOM element</vt:lpstr>
      <vt:lpstr>Modifying a DOM element</vt:lpstr>
      <vt:lpstr>Changing an element’s style</vt:lpstr>
      <vt:lpstr>Changing an element’s style</vt:lpstr>
      <vt:lpstr>More Properties</vt:lpstr>
      <vt:lpstr>JavaScript Events</vt:lpstr>
      <vt:lpstr>JavaScript Events</vt:lpstr>
      <vt:lpstr>JavaScript Events</vt:lpstr>
      <vt:lpstr>JavaScript Events</vt:lpstr>
      <vt:lpstr>Inline Event Handler Approach</vt:lpstr>
      <vt:lpstr>Listener Approach</vt:lpstr>
      <vt:lpstr>Listener Approach</vt:lpstr>
      <vt:lpstr>Listener Approach</vt:lpstr>
      <vt:lpstr>Event Object</vt:lpstr>
      <vt:lpstr>Event Object</vt:lpstr>
      <vt:lpstr>Event Object</vt:lpstr>
      <vt:lpstr>Event Types</vt:lpstr>
      <vt:lpstr>Mouse events</vt:lpstr>
      <vt:lpstr>Keyboard events</vt:lpstr>
      <vt:lpstr>Keyboard events</vt:lpstr>
      <vt:lpstr>Form Events</vt:lpstr>
      <vt:lpstr>Form Events</vt:lpstr>
      <vt:lpstr>Frame Events</vt:lpstr>
      <vt:lpstr>Frame Events</vt:lpstr>
      <vt:lpstr>Forms</vt:lpstr>
      <vt:lpstr>Validating Forms</vt:lpstr>
      <vt:lpstr>Validating Forms</vt:lpstr>
      <vt:lpstr>Validating Forms</vt:lpstr>
      <vt:lpstr>Validating Forms</vt:lpstr>
      <vt:lpstr>Validating Forms</vt:lpstr>
      <vt:lpstr>Submitting Forms</vt:lpstr>
      <vt:lpstr>What you Learned</vt:lpstr>
    </vt:vector>
  </TitlesOfParts>
  <Company>Mount Royal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Kelsey Loanes</cp:lastModifiedBy>
  <cp:revision>720</cp:revision>
  <dcterms:created xsi:type="dcterms:W3CDTF">2012-11-14T17:20:48Z</dcterms:created>
  <dcterms:modified xsi:type="dcterms:W3CDTF">2014-02-19T16:35:42Z</dcterms:modified>
</cp:coreProperties>
</file>